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47"/>
  </p:notesMasterIdLst>
  <p:handoutMasterIdLst>
    <p:handoutMasterId r:id="rId48"/>
  </p:handoutMasterIdLst>
  <p:sldIdLst>
    <p:sldId id="256" r:id="rId2"/>
    <p:sldId id="260" r:id="rId3"/>
    <p:sldId id="269" r:id="rId4"/>
    <p:sldId id="303" r:id="rId5"/>
    <p:sldId id="261" r:id="rId6"/>
    <p:sldId id="271" r:id="rId7"/>
    <p:sldId id="302" r:id="rId8"/>
    <p:sldId id="304" r:id="rId9"/>
    <p:sldId id="257" r:id="rId10"/>
    <p:sldId id="258" r:id="rId11"/>
    <p:sldId id="273" r:id="rId12"/>
    <p:sldId id="270" r:id="rId13"/>
    <p:sldId id="259" r:id="rId14"/>
    <p:sldId id="274" r:id="rId15"/>
    <p:sldId id="275" r:id="rId16"/>
    <p:sldId id="264" r:id="rId17"/>
    <p:sldId id="267" r:id="rId18"/>
    <p:sldId id="279" r:id="rId19"/>
    <p:sldId id="280" r:id="rId20"/>
    <p:sldId id="277" r:id="rId21"/>
    <p:sldId id="283" r:id="rId22"/>
    <p:sldId id="282" r:id="rId23"/>
    <p:sldId id="281" r:id="rId24"/>
    <p:sldId id="284" r:id="rId25"/>
    <p:sldId id="263" r:id="rId26"/>
    <p:sldId id="285" r:id="rId27"/>
    <p:sldId id="265" r:id="rId28"/>
    <p:sldId id="278" r:id="rId29"/>
    <p:sldId id="288" r:id="rId30"/>
    <p:sldId id="286" r:id="rId31"/>
    <p:sldId id="287" r:id="rId32"/>
    <p:sldId id="290" r:id="rId33"/>
    <p:sldId id="289" r:id="rId34"/>
    <p:sldId id="291" r:id="rId35"/>
    <p:sldId id="292" r:id="rId36"/>
    <p:sldId id="299" r:id="rId37"/>
    <p:sldId id="293" r:id="rId38"/>
    <p:sldId id="294" r:id="rId39"/>
    <p:sldId id="295" r:id="rId40"/>
    <p:sldId id="298" r:id="rId41"/>
    <p:sldId id="300" r:id="rId42"/>
    <p:sldId id="301" r:id="rId43"/>
    <p:sldId id="262" r:id="rId44"/>
    <p:sldId id="266" r:id="rId45"/>
    <p:sldId id="305"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79" autoAdjust="0"/>
    <p:restoredTop sz="66867" autoAdjust="0"/>
  </p:normalViewPr>
  <p:slideViewPr>
    <p:cSldViewPr snapToGrid="0">
      <p:cViewPr varScale="1">
        <p:scale>
          <a:sx n="57" d="100"/>
          <a:sy n="57" d="100"/>
        </p:scale>
        <p:origin x="312" y="66"/>
      </p:cViewPr>
      <p:guideLst/>
    </p:cSldViewPr>
  </p:slideViewPr>
  <p:outlineViewPr>
    <p:cViewPr>
      <p:scale>
        <a:sx n="33" d="100"/>
        <a:sy n="33" d="100"/>
      </p:scale>
      <p:origin x="0" y="-7878"/>
    </p:cViewPr>
    <p:sldLst>
      <p:sld r:id="rId1" collapse="1"/>
    </p:sldLst>
  </p:outlineViewPr>
  <p:notesTextViewPr>
    <p:cViewPr>
      <p:scale>
        <a:sx n="1" d="1"/>
        <a:sy n="1" d="1"/>
      </p:scale>
      <p:origin x="0" y="0"/>
    </p:cViewPr>
  </p:notesTextViewPr>
  <p:sorterViewPr>
    <p:cViewPr>
      <p:scale>
        <a:sx n="100" d="100"/>
        <a:sy n="100" d="100"/>
      </p:scale>
      <p:origin x="0" y="-1152"/>
    </p:cViewPr>
  </p:sorterViewPr>
  <p:notesViewPr>
    <p:cSldViewPr snapToGrid="0">
      <p:cViewPr varScale="1">
        <p:scale>
          <a:sx n="67" d="100"/>
          <a:sy n="67" d="100"/>
        </p:scale>
        <p:origin x="1236"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65F590E-FD99-46BC-9E5C-BF877ECC552E}" type="datetimeFigureOut">
              <a:rPr lang="en-US" smtClean="0"/>
              <a:t>09/19/2016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C06BD5F-7279-4230-B2AB-76F952E8B5E6}" type="slidenum">
              <a:rPr lang="en-US" smtClean="0"/>
              <a:t>‹#›</a:t>
            </a:fld>
            <a:endParaRPr lang="en-US" dirty="0"/>
          </a:p>
        </p:txBody>
      </p:sp>
    </p:spTree>
    <p:extLst>
      <p:ext uri="{BB962C8B-B14F-4D97-AF65-F5344CB8AC3E}">
        <p14:creationId xmlns:p14="http://schemas.microsoft.com/office/powerpoint/2010/main" val="3478449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A0E7E6-346A-40D4-95CA-CF59EFFD7B4A}" type="datetimeFigureOut">
              <a:rPr lang="en-US" smtClean="0"/>
              <a:t>09/19/2016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4583BC-7B38-455E-8801-5E1D0F906CC6}" type="slidenum">
              <a:rPr lang="en-US" smtClean="0"/>
              <a:t>‹#›</a:t>
            </a:fld>
            <a:endParaRPr lang="en-US" dirty="0"/>
          </a:p>
        </p:txBody>
      </p:sp>
    </p:spTree>
    <p:extLst>
      <p:ext uri="{BB962C8B-B14F-4D97-AF65-F5344CB8AC3E}">
        <p14:creationId xmlns:p14="http://schemas.microsoft.com/office/powerpoint/2010/main" val="414572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law.cornell.edu/cfr/text/26/1.1274-4#a_2"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law.cornell.edu/cfr/text/26/1.1274-4#a_1_iii"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law.cornell.edu/cfr/text/26/1.1272-1#b_1_i"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law.cornell.edu/cfr/text/26/1.1272-1#c"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1</a:t>
            </a:fld>
            <a:endParaRPr lang="en-US" dirty="0"/>
          </a:p>
        </p:txBody>
      </p:sp>
    </p:spTree>
    <p:extLst>
      <p:ext uri="{BB962C8B-B14F-4D97-AF65-F5344CB8AC3E}">
        <p14:creationId xmlns:p14="http://schemas.microsoft.com/office/powerpoint/2010/main" val="223805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Related</a:t>
            </a:r>
            <a:r>
              <a:rPr lang="en-US" baseline="0" dirty="0" smtClean="0"/>
              <a:t> Person </a:t>
            </a:r>
          </a:p>
          <a:p>
            <a:pPr defTabSz="931774">
              <a:defRPr/>
            </a:pPr>
            <a:r>
              <a:rPr lang="en-US" baseline="0" dirty="0" smtClean="0"/>
              <a:t>1.  A person whose stock would be attributed under </a:t>
            </a:r>
            <a:r>
              <a:rPr lang="en-US" baseline="0" dirty="0" smtClean="0">
                <a:latin typeface="Arial" panose="020B0604020202020204" pitchFamily="34" charset="0"/>
                <a:cs typeface="Arial" panose="020B0604020202020204" pitchFamily="34" charset="0"/>
              </a:rPr>
              <a:t>§318(a) [Constructive ownership of stock]; spouse, children, grandchildren, and Parents</a:t>
            </a:r>
            <a:endParaRPr lang="en-US" dirty="0" smtClean="0"/>
          </a:p>
          <a:p>
            <a:r>
              <a:rPr lang="en-US" dirty="0" smtClean="0"/>
              <a:t>(b) Relationships The persons referred to in subsection (a) are: (1) Members of a family, as defined in subsection (c)(4);</a:t>
            </a:r>
          </a:p>
          <a:p>
            <a:r>
              <a:rPr lang="en-US" dirty="0" smtClean="0"/>
              <a:t>(2) An individual and a corporation more than 50 percent in value of the outstanding stock of which is owned, directly or indirectly, by or for such individual;</a:t>
            </a:r>
          </a:p>
          <a:p>
            <a:r>
              <a:rPr lang="en-US" dirty="0" smtClean="0"/>
              <a:t>(3) Two corporations which are members of the same controlled group (as defined in subsection (f));</a:t>
            </a:r>
          </a:p>
          <a:p>
            <a:r>
              <a:rPr lang="en-US" dirty="0" smtClean="0"/>
              <a:t>(4) A grantor and a fiduciary of any trust;</a:t>
            </a:r>
          </a:p>
          <a:p>
            <a:r>
              <a:rPr lang="en-US" dirty="0" smtClean="0"/>
              <a:t>(5) A fiduciary of a trust and a fiduciary of another trust, if the same person is a grantor of both trusts;</a:t>
            </a:r>
          </a:p>
          <a:p>
            <a:r>
              <a:rPr lang="en-US" dirty="0" smtClean="0"/>
              <a:t>(6) A fiduciary of a trust and a beneficiary of such trust;</a:t>
            </a:r>
          </a:p>
          <a:p>
            <a:r>
              <a:rPr lang="en-US" dirty="0" smtClean="0"/>
              <a:t>(7) A fiduciary of a trust and a beneficiary of another trust, if the same person is a grantor of both trusts;</a:t>
            </a:r>
          </a:p>
          <a:p>
            <a:r>
              <a:rPr lang="en-US" dirty="0" smtClean="0"/>
              <a:t>(8) A fiduciary of a trust and a corporation more than 50 percent in value of the outstanding stock of which is owned, directly or indirectly, by or for the trust or by or for a person who is a grantor of the trust;</a:t>
            </a:r>
          </a:p>
          <a:p>
            <a:r>
              <a:rPr lang="en-US" dirty="0" smtClean="0"/>
              <a:t>(9) A person and an organization to which section 501 (relating to certain educational and charitable organizations which are exempt from tax) applies and which is controlled directly or indirectly by such person or (if such person is an individual) by members of the family of such individual;</a:t>
            </a:r>
          </a:p>
          <a:p>
            <a:endParaRPr lang="en-US" dirty="0" smtClean="0"/>
          </a:p>
          <a:p>
            <a:pPr defTabSz="931774">
              <a:defRPr/>
            </a:pPr>
            <a:r>
              <a:rPr lang="en-US" dirty="0" smtClean="0">
                <a:latin typeface="Arial" panose="020B0604020202020204" pitchFamily="34" charset="0"/>
                <a:cs typeface="Arial" panose="020B0604020202020204" pitchFamily="34" charset="0"/>
              </a:rPr>
              <a:t>Does not include “evidence of indebtedness” even</a:t>
            </a:r>
            <a:r>
              <a:rPr lang="en-US" baseline="0" dirty="0" smtClean="0">
                <a:latin typeface="Arial" panose="020B0604020202020204" pitchFamily="34" charset="0"/>
                <a:cs typeface="Arial" panose="020B0604020202020204" pitchFamily="34" charset="0"/>
              </a:rPr>
              <a:t> if guaranteed by 3</a:t>
            </a:r>
            <a:r>
              <a:rPr lang="en-US" baseline="30000" dirty="0" smtClean="0">
                <a:latin typeface="Arial" panose="020B0604020202020204" pitchFamily="34" charset="0"/>
                <a:cs typeface="Arial" panose="020B0604020202020204" pitchFamily="34" charset="0"/>
              </a:rPr>
              <a:t>rd</a:t>
            </a:r>
            <a:r>
              <a:rPr lang="en-US" baseline="0" dirty="0" smtClean="0">
                <a:latin typeface="Arial" panose="020B0604020202020204" pitchFamily="34" charset="0"/>
                <a:cs typeface="Arial" panose="020B0604020202020204" pitchFamily="34" charset="0"/>
              </a:rPr>
              <a:t> party.</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04583BC-7B38-455E-8801-5E1D0F906CC6}" type="slidenum">
              <a:rPr lang="en-US" smtClean="0"/>
              <a:t>10</a:t>
            </a:fld>
            <a:endParaRPr lang="en-US" dirty="0"/>
          </a:p>
        </p:txBody>
      </p:sp>
    </p:spTree>
    <p:extLst>
      <p:ext uri="{BB962C8B-B14F-4D97-AF65-F5344CB8AC3E}">
        <p14:creationId xmlns:p14="http://schemas.microsoft.com/office/powerpoint/2010/main" val="3937375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11</a:t>
            </a:fld>
            <a:endParaRPr lang="en-US" dirty="0"/>
          </a:p>
        </p:txBody>
      </p:sp>
    </p:spTree>
    <p:extLst>
      <p:ext uri="{BB962C8B-B14F-4D97-AF65-F5344CB8AC3E}">
        <p14:creationId xmlns:p14="http://schemas.microsoft.com/office/powerpoint/2010/main" val="584525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examples of Installment Sales</a:t>
            </a:r>
            <a:r>
              <a:rPr lang="en-US" baseline="0" dirty="0" smtClean="0"/>
              <a:t> start with selling Land purchased for investment.  Why?  No depreciation, therefore no depreciation recapture to consider or explain.</a:t>
            </a:r>
            <a:endParaRPr lang="en-US" dirty="0" smtClean="0"/>
          </a:p>
          <a:p>
            <a:endParaRPr lang="en-US" dirty="0" smtClean="0"/>
          </a:p>
          <a:p>
            <a:r>
              <a:rPr lang="en-US" dirty="0" smtClean="0"/>
              <a:t>Without asking additional questions,</a:t>
            </a:r>
            <a:r>
              <a:rPr lang="en-US" baseline="0" dirty="0" smtClean="0"/>
              <a:t> you really don’t know if there was stated interest, a related party involved, did a mortgage exist and was assumed by Buyer?</a:t>
            </a:r>
          </a:p>
          <a:p>
            <a:endParaRPr lang="en-US" baseline="0" dirty="0" smtClean="0"/>
          </a:p>
          <a:p>
            <a:r>
              <a:rPr lang="en-US" baseline="0" dirty="0" smtClean="0"/>
              <a:t>Need to generate a list of questions based on the Form 6252.</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12</a:t>
            </a:fld>
            <a:endParaRPr lang="en-US" dirty="0"/>
          </a:p>
        </p:txBody>
      </p:sp>
    </p:spTree>
    <p:extLst>
      <p:ext uri="{BB962C8B-B14F-4D97-AF65-F5344CB8AC3E}">
        <p14:creationId xmlns:p14="http://schemas.microsoft.com/office/powerpoint/2010/main" val="774909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13</a:t>
            </a:fld>
            <a:endParaRPr lang="en-US" dirty="0"/>
          </a:p>
        </p:txBody>
      </p:sp>
    </p:spTree>
    <p:extLst>
      <p:ext uri="{BB962C8B-B14F-4D97-AF65-F5344CB8AC3E}">
        <p14:creationId xmlns:p14="http://schemas.microsoft.com/office/powerpoint/2010/main" val="271432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Form 6252 for the down payment of $4,000.  Since there is not interest assumed with a down payment, only the return of capital ($2,100) and the Installment Sale Income ($1,900 ) is reported.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14</a:t>
            </a:fld>
            <a:endParaRPr lang="en-US" dirty="0"/>
          </a:p>
        </p:txBody>
      </p:sp>
    </p:spTree>
    <p:extLst>
      <p:ext uri="{BB962C8B-B14F-4D97-AF65-F5344CB8AC3E}">
        <p14:creationId xmlns:p14="http://schemas.microsoft.com/office/powerpoint/2010/main" val="277706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$2100 is a</a:t>
            </a:r>
            <a:r>
              <a:rPr lang="en-US" baseline="0" dirty="0" smtClean="0"/>
              <a:t> tax free return of capital.  There is no interest because the payment was a down payment.</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15</a:t>
            </a:fld>
            <a:endParaRPr lang="en-US" dirty="0"/>
          </a:p>
        </p:txBody>
      </p:sp>
    </p:spTree>
    <p:extLst>
      <p:ext uri="{BB962C8B-B14F-4D97-AF65-F5344CB8AC3E}">
        <p14:creationId xmlns:p14="http://schemas.microsoft.com/office/powerpoint/2010/main" val="2803468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should ask</a:t>
            </a:r>
            <a:r>
              <a:rPr lang="en-US" baseline="0" dirty="0" smtClean="0"/>
              <a:t> the taxpayer:</a:t>
            </a:r>
          </a:p>
          <a:p>
            <a:pPr marL="232943" indent="-232943">
              <a:buAutoNum type="arabicPeriod"/>
            </a:pPr>
            <a:r>
              <a:rPr lang="en-US" baseline="0" dirty="0" smtClean="0"/>
              <a:t>I don’t see any interest in your contract.  What was the interest?  His reply”  Bob is a friend, we just said that he could pay $4K in 5 payments.</a:t>
            </a:r>
          </a:p>
          <a:p>
            <a:pPr marL="232943" indent="-232943">
              <a:buAutoNum type="arabicPeriod"/>
            </a:pPr>
            <a:endParaRPr lang="en-US" baseline="0" dirty="0" smtClean="0"/>
          </a:p>
          <a:p>
            <a:pPr marL="232943" indent="-232943">
              <a:buAutoNum type="arabicPeriod"/>
            </a:pPr>
            <a:r>
              <a:rPr lang="en-US" baseline="0" dirty="0" smtClean="0"/>
              <a:t>You say…..I think the IRS says you have to charge interest and if not….then you have to recharacterize the payment as part principal, part interest, and part return of capital.</a:t>
            </a:r>
          </a:p>
          <a:p>
            <a:pPr marL="232943" indent="-232943">
              <a:buAutoNum type="arabicPeriod"/>
            </a:pPr>
            <a:endParaRPr lang="en-US" baseline="0" dirty="0" smtClean="0"/>
          </a:p>
        </p:txBody>
      </p:sp>
      <p:sp>
        <p:nvSpPr>
          <p:cNvPr id="4" name="Slide Number Placeholder 3"/>
          <p:cNvSpPr>
            <a:spLocks noGrp="1"/>
          </p:cNvSpPr>
          <p:nvPr>
            <p:ph type="sldNum" sz="quarter" idx="10"/>
          </p:nvPr>
        </p:nvSpPr>
        <p:spPr/>
        <p:txBody>
          <a:bodyPr/>
          <a:lstStyle/>
          <a:p>
            <a:fld id="{504583BC-7B38-455E-8801-5E1D0F906CC6}" type="slidenum">
              <a:rPr lang="en-US" smtClean="0"/>
              <a:t>16</a:t>
            </a:fld>
            <a:endParaRPr lang="en-US" dirty="0"/>
          </a:p>
        </p:txBody>
      </p:sp>
    </p:spTree>
    <p:extLst>
      <p:ext uri="{BB962C8B-B14F-4D97-AF65-F5344CB8AC3E}">
        <p14:creationId xmlns:p14="http://schemas.microsoft.com/office/powerpoint/2010/main" val="3259471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going to show all three</a:t>
            </a:r>
            <a:r>
              <a:rPr lang="en-US" baseline="0" dirty="0" smtClean="0"/>
              <a:t> months.  We assume that the interest rates for Jan, 2015 are the lowest of the 3 month period for simplicity.</a:t>
            </a:r>
          </a:p>
          <a:p>
            <a:endParaRPr lang="en-US" baseline="0" dirty="0" smtClean="0"/>
          </a:p>
          <a:p>
            <a:r>
              <a:rPr lang="en-US" baseline="0" dirty="0" smtClean="0"/>
              <a:t>You can get the rates here:</a:t>
            </a:r>
          </a:p>
          <a:p>
            <a:r>
              <a:rPr lang="en-US" dirty="0" smtClean="0"/>
              <a:t>https://apps.irs.gov/app/picklist/list/federalRates.html</a:t>
            </a:r>
          </a:p>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17</a:t>
            </a:fld>
            <a:endParaRPr lang="en-US" dirty="0"/>
          </a:p>
        </p:txBody>
      </p:sp>
    </p:spTree>
    <p:extLst>
      <p:ext uri="{BB962C8B-B14F-4D97-AF65-F5344CB8AC3E}">
        <p14:creationId xmlns:p14="http://schemas.microsoft.com/office/powerpoint/2010/main" val="542936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a:t>
            </a:r>
            <a:r>
              <a:rPr lang="en-US" baseline="0" dirty="0" smtClean="0"/>
              <a:t> is no stated interest or the interest is less than the TEST RATE described above, then you have to decide which IRC section to use to determine the interest required to be reported.</a:t>
            </a:r>
          </a:p>
          <a:p>
            <a:endParaRPr lang="en-US" baseline="0" dirty="0" smtClean="0"/>
          </a:p>
          <a:p>
            <a:r>
              <a:rPr lang="en-US" baseline="0" dirty="0" smtClean="0"/>
              <a:t>This flow chart is based on Pub 537, page 11.</a:t>
            </a:r>
          </a:p>
          <a:p>
            <a:endParaRPr lang="en-US" baseline="0" dirty="0" smtClean="0"/>
          </a:p>
          <a:p>
            <a:r>
              <a:rPr lang="en-US" baseline="0" dirty="0" smtClean="0">
                <a:latin typeface="Arial" panose="020B0604020202020204" pitchFamily="34" charset="0"/>
                <a:cs typeface="Arial" panose="020B0604020202020204" pitchFamily="34" charset="0"/>
              </a:rPr>
              <a:t>§</a:t>
            </a:r>
            <a:r>
              <a:rPr lang="en-US" baseline="0" dirty="0" smtClean="0"/>
              <a:t> 1274 is the default.  However, there are so many exceptions that most transactions will fall under </a:t>
            </a:r>
            <a:r>
              <a:rPr lang="en-US" baseline="0" dirty="0" smtClean="0">
                <a:latin typeface="Arial" panose="020B0604020202020204" pitchFamily="34" charset="0"/>
                <a:cs typeface="Arial" panose="020B0604020202020204" pitchFamily="34" charset="0"/>
              </a:rPr>
              <a:t>§483 as shown in the flow chart.</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18</a:t>
            </a:fld>
            <a:endParaRPr lang="en-US" dirty="0"/>
          </a:p>
        </p:txBody>
      </p:sp>
    </p:spTree>
    <p:extLst>
      <p:ext uri="{BB962C8B-B14F-4D97-AF65-F5344CB8AC3E}">
        <p14:creationId xmlns:p14="http://schemas.microsoft.com/office/powerpoint/2010/main" val="326347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appropriate compounding rate from the AFR.  See cautionary slide later in the presentation.</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19</a:t>
            </a:fld>
            <a:endParaRPr lang="en-US" dirty="0"/>
          </a:p>
        </p:txBody>
      </p:sp>
    </p:spTree>
    <p:extLst>
      <p:ext uri="{BB962C8B-B14F-4D97-AF65-F5344CB8AC3E}">
        <p14:creationId xmlns:p14="http://schemas.microsoft.com/office/powerpoint/2010/main" val="1496112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39825"/>
            <a:ext cx="5575300" cy="3136900"/>
          </a:xfrm>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§212(d)</a:t>
            </a:r>
            <a:r>
              <a:rPr lang="en-US" baseline="0" dirty="0" smtClean="0">
                <a:latin typeface="Arial" panose="020B0604020202020204" pitchFamily="34" charset="0"/>
                <a:cs typeface="Arial" panose="020B0604020202020204" pitchFamily="34" charset="0"/>
              </a:rPr>
              <a:t>  </a:t>
            </a:r>
            <a:r>
              <a:rPr lang="en-US" dirty="0" smtClean="0"/>
              <a:t>Under regulations prescribed by the Commissioner with the approval of the Secretary, a person who regularly sells or otherwise disposes of personal property on the installment plan may return as income therefrom in any taxable year that proportion of the installment payments actually received in that year which the total profit realized or to be realized when the payment is completed, bears to the total contract price.</a:t>
            </a:r>
          </a:p>
          <a:p>
            <a:endParaRPr lang="en-US" dirty="0" smtClean="0"/>
          </a:p>
          <a:p>
            <a:r>
              <a:rPr lang="en-US" dirty="0"/>
              <a:t>(2) of a sale or other disposition of real property, if in  either case the initial payments do not exceed one-fourth of the  purchase price</a:t>
            </a:r>
          </a:p>
        </p:txBody>
      </p:sp>
      <p:sp>
        <p:nvSpPr>
          <p:cNvPr id="4" name="Slide Number Placeholder 3"/>
          <p:cNvSpPr>
            <a:spLocks noGrp="1"/>
          </p:cNvSpPr>
          <p:nvPr>
            <p:ph type="sldNum" sz="quarter" idx="10"/>
          </p:nvPr>
        </p:nvSpPr>
        <p:spPr/>
        <p:txBody>
          <a:bodyPr/>
          <a:lstStyle/>
          <a:p>
            <a:fld id="{504583BC-7B38-455E-8801-5E1D0F906CC6}" type="slidenum">
              <a:rPr lang="en-US" smtClean="0"/>
              <a:t>2</a:t>
            </a:fld>
            <a:endParaRPr lang="en-US" dirty="0"/>
          </a:p>
        </p:txBody>
      </p:sp>
    </p:spTree>
    <p:extLst>
      <p:ext uri="{BB962C8B-B14F-4D97-AF65-F5344CB8AC3E}">
        <p14:creationId xmlns:p14="http://schemas.microsoft.com/office/powerpoint/2010/main" val="3698874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financial calculator you do two calculations:</a:t>
            </a:r>
          </a:p>
          <a:p>
            <a:r>
              <a:rPr lang="en-US" dirty="0" smtClean="0"/>
              <a:t>One for the payment of interest PMT = -900</a:t>
            </a:r>
          </a:p>
          <a:p>
            <a:endParaRPr lang="en-US" dirty="0"/>
          </a:p>
          <a:p>
            <a:r>
              <a:rPr lang="en-US" dirty="0" smtClean="0"/>
              <a:t>For the Principal, there is no “payment” because you are just getting the principal returned.  So the Present Value is calculated with no payment just N, I, and FV.</a:t>
            </a:r>
          </a:p>
          <a:p>
            <a:endParaRPr lang="en-US" dirty="0"/>
          </a:p>
          <a:p>
            <a:r>
              <a:rPr lang="en-US" dirty="0" smtClean="0"/>
              <a:t>A time line is useful to show how the calculations work for the PV.  The down</a:t>
            </a:r>
            <a:r>
              <a:rPr lang="en-US" baseline="0" dirty="0" smtClean="0"/>
              <a:t> payment PV can be calculated as   (4000)/ (1.075)</a:t>
            </a:r>
            <a:r>
              <a:rPr lang="en-US" sz="1400" baseline="30000" dirty="0"/>
              <a:t>0</a:t>
            </a:r>
            <a:r>
              <a:rPr lang="en-US" sz="1400" dirty="0"/>
              <a:t>.  A number raised to the zero power is 1; 4000/1 = 4000.</a:t>
            </a:r>
            <a:endParaRPr lang="en-US" sz="1400" baseline="30000" dirty="0"/>
          </a:p>
        </p:txBody>
      </p:sp>
      <p:sp>
        <p:nvSpPr>
          <p:cNvPr id="4" name="Slide Number Placeholder 3"/>
          <p:cNvSpPr>
            <a:spLocks noGrp="1"/>
          </p:cNvSpPr>
          <p:nvPr>
            <p:ph type="sldNum" sz="quarter" idx="10"/>
          </p:nvPr>
        </p:nvSpPr>
        <p:spPr/>
        <p:txBody>
          <a:bodyPr/>
          <a:lstStyle/>
          <a:p>
            <a:fld id="{504583BC-7B38-455E-8801-5E1D0F906CC6}" type="slidenum">
              <a:rPr lang="en-US" smtClean="0"/>
              <a:t>20</a:t>
            </a:fld>
            <a:endParaRPr lang="en-US" dirty="0"/>
          </a:p>
        </p:txBody>
      </p:sp>
    </p:spTree>
    <p:extLst>
      <p:ext uri="{BB962C8B-B14F-4D97-AF65-F5344CB8AC3E}">
        <p14:creationId xmlns:p14="http://schemas.microsoft.com/office/powerpoint/2010/main" val="383541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21</a:t>
            </a:fld>
            <a:endParaRPr lang="en-US" dirty="0"/>
          </a:p>
        </p:txBody>
      </p:sp>
    </p:spTree>
    <p:extLst>
      <p:ext uri="{BB962C8B-B14F-4D97-AF65-F5344CB8AC3E}">
        <p14:creationId xmlns:p14="http://schemas.microsoft.com/office/powerpoint/2010/main" val="3376508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22</a:t>
            </a:fld>
            <a:endParaRPr lang="en-US" dirty="0"/>
          </a:p>
        </p:txBody>
      </p:sp>
    </p:spTree>
    <p:extLst>
      <p:ext uri="{BB962C8B-B14F-4D97-AF65-F5344CB8AC3E}">
        <p14:creationId xmlns:p14="http://schemas.microsoft.com/office/powerpoint/2010/main" val="684061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Installment Payment with revised</a:t>
            </a:r>
            <a:r>
              <a:rPr lang="en-US" baseline="0" dirty="0" smtClean="0"/>
              <a:t> Principal amount of $19,324.  Down payment was $4,000 and no interest,  This installment payment was calculated to be 3,732 with $268 interest.</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23</a:t>
            </a:fld>
            <a:endParaRPr lang="en-US" dirty="0"/>
          </a:p>
        </p:txBody>
      </p:sp>
    </p:spTree>
    <p:extLst>
      <p:ext uri="{BB962C8B-B14F-4D97-AF65-F5344CB8AC3E}">
        <p14:creationId xmlns:p14="http://schemas.microsoft.com/office/powerpoint/2010/main" val="3707435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Page 1 of the Form 1040 for the</a:t>
            </a:r>
            <a:r>
              <a:rPr lang="en-US" baseline="0" dirty="0" smtClean="0"/>
              <a:t> year of the first Installment Payment, 1/1/16, show that there is installment interest of $268 and a capital gain of $1,704.  There is a return of capital, tax free, of $2,2028</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24</a:t>
            </a:fld>
            <a:endParaRPr lang="en-US" dirty="0"/>
          </a:p>
        </p:txBody>
      </p:sp>
    </p:spTree>
    <p:extLst>
      <p:ext uri="{BB962C8B-B14F-4D97-AF65-F5344CB8AC3E}">
        <p14:creationId xmlns:p14="http://schemas.microsoft.com/office/powerpoint/2010/main" val="3485503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1. Contract that does not have adequate stated interest.</a:t>
            </a:r>
          </a:p>
          <a:p>
            <a:r>
              <a:rPr lang="en-US" dirty="0" smtClean="0"/>
              <a:t>On January 1, 1995, A sells B nonpublicly traded property under a contract that calls for a $100,000 payment of principal on January 1, 2005, and 10 annual interest payments of $9,000 on January 1 of each year, beginning on January 1, 1996. Assume that the test rate of interest is 9.2 percent, </a:t>
            </a:r>
            <a:r>
              <a:rPr lang="en-US" b="1" dirty="0" smtClean="0"/>
              <a:t>compounded annually</a:t>
            </a:r>
            <a:r>
              <a:rPr lang="en-US" dirty="0" smtClean="0"/>
              <a:t>. The contract does not provide for adequate stated interest because it does not provide for interest equal to 9.2 percent, compounded annually. The present value of the deferred payments is $98,727.69. As a result, the contract has unstated interest of $1,272.31 ($100,000 − $98,727.69).</a:t>
            </a:r>
          </a:p>
          <a:p>
            <a:endParaRPr lang="en-US" dirty="0" smtClean="0"/>
          </a:p>
          <a:p>
            <a:endParaRPr lang="en-US" dirty="0" smtClean="0"/>
          </a:p>
          <a:p>
            <a:r>
              <a:rPr lang="en-US" dirty="0" smtClean="0"/>
              <a:t>You really need to differentiate between a payment which includes</a:t>
            </a:r>
            <a:r>
              <a:rPr lang="en-US" baseline="0" dirty="0" smtClean="0"/>
              <a:t> interest and principal vs interest only payments and 1 deferred payment.  </a:t>
            </a:r>
          </a:p>
          <a:p>
            <a:endParaRPr lang="en-US" baseline="0" dirty="0" smtClean="0"/>
          </a:p>
          <a:p>
            <a:r>
              <a:rPr lang="en-US" dirty="0" smtClean="0"/>
              <a:t>The equation general equation to determine the Future Value of a payment is:</a:t>
            </a:r>
          </a:p>
          <a:p>
            <a:endParaRPr lang="en-US" dirty="0"/>
          </a:p>
          <a:p>
            <a:r>
              <a:rPr lang="en-US" dirty="0" smtClean="0"/>
              <a:t>FVn = PV (1+i)^n</a:t>
            </a:r>
          </a:p>
          <a:p>
            <a:endParaRPr lang="en-US" dirty="0"/>
          </a:p>
          <a:p>
            <a:r>
              <a:rPr lang="en-US" dirty="0" smtClean="0"/>
              <a:t>PV= FVn/ (1+i)^n</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25</a:t>
            </a:fld>
            <a:endParaRPr lang="en-US" dirty="0"/>
          </a:p>
        </p:txBody>
      </p:sp>
    </p:spTree>
    <p:extLst>
      <p:ext uri="{BB962C8B-B14F-4D97-AF65-F5344CB8AC3E}">
        <p14:creationId xmlns:p14="http://schemas.microsoft.com/office/powerpoint/2010/main" val="311160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Determination of test rate of interest - </a:t>
            </a:r>
          </a:p>
          <a:p>
            <a:r>
              <a:rPr lang="en-US" dirty="0" smtClean="0"/>
              <a:t>(1) In general - </a:t>
            </a:r>
          </a:p>
          <a:p>
            <a:r>
              <a:rPr lang="en-US" dirty="0" smtClean="0"/>
              <a:t>(i) Test rate is the 3-month rate. Except as provided in </a:t>
            </a:r>
            <a:r>
              <a:rPr lang="en-US" dirty="0" smtClean="0">
                <a:hlinkClick r:id="rId3"/>
              </a:rPr>
              <a:t>paragraph (a)(2)</a:t>
            </a:r>
            <a:r>
              <a:rPr lang="en-US" dirty="0" smtClean="0"/>
              <a:t> of this section, the test rate of interest for a debt instrument issued in consideration for the sale or exchange of property is the 3-month rate. </a:t>
            </a:r>
          </a:p>
          <a:p>
            <a:r>
              <a:rPr lang="en-US" dirty="0" smtClean="0"/>
              <a:t>(ii) The 3-month rate. Except as provided in </a:t>
            </a:r>
            <a:r>
              <a:rPr lang="en-US" dirty="0" smtClean="0">
                <a:hlinkClick r:id="rId4"/>
              </a:rPr>
              <a:t>paragraph (a)(1)(iii)</a:t>
            </a:r>
            <a:r>
              <a:rPr lang="en-US" dirty="0" smtClean="0"/>
              <a:t> of this section, the 3-month rate is the lower of - </a:t>
            </a:r>
          </a:p>
          <a:p>
            <a:r>
              <a:rPr lang="en-US" dirty="0" smtClean="0"/>
              <a:t>(A) The lowest applicable Federal rate </a:t>
            </a:r>
            <a:r>
              <a:rPr lang="en-US" b="1" dirty="0" smtClean="0"/>
              <a:t>(based on the appropriate compounding period</a:t>
            </a:r>
            <a:r>
              <a:rPr lang="en-US" dirty="0" smtClean="0"/>
              <a:t>) in effect during the 3-month period ending with the first month in which there is a binding written contract that substantially sets forth the terms under which the sale or exchange is ultimately consummated; or </a:t>
            </a:r>
          </a:p>
          <a:p>
            <a:r>
              <a:rPr lang="en-US" dirty="0" smtClean="0"/>
              <a:t>(B) The lowest applicable Federal rate (based on the appropriate compounding period) in effect during the 3-month period ending with the month in which the sale or exchange occurs. </a:t>
            </a:r>
          </a:p>
          <a:p>
            <a:r>
              <a:rPr lang="en-US" dirty="0" smtClean="0"/>
              <a:t>(iii) Special rule if there is no binding written contract. If there is no binding written contract that substantially sets forth the terms under which the sale or exchange is ultimately consummated, the 3-month rate is the lowest applicable Federal rate (based on the appropriate compounding period) in effect during the 3-month period ending with the month in which the sale or exchange occurs. </a:t>
            </a:r>
          </a:p>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26</a:t>
            </a:fld>
            <a:endParaRPr lang="en-US" dirty="0"/>
          </a:p>
        </p:txBody>
      </p:sp>
    </p:spTree>
    <p:extLst>
      <p:ext uri="{BB962C8B-B14F-4D97-AF65-F5344CB8AC3E}">
        <p14:creationId xmlns:p14="http://schemas.microsoft.com/office/powerpoint/2010/main" val="29248075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example</a:t>
            </a:r>
            <a:r>
              <a:rPr lang="en-US" baseline="0" dirty="0" smtClean="0"/>
              <a:t> in the regulations, I could not see how the YTM was determined based on the information.  I finally had to do a search to find this formula from boundless.com.  Probably you won’t have to use.</a:t>
            </a:r>
          </a:p>
          <a:p>
            <a:endParaRPr lang="en-US" baseline="0" dirty="0" smtClean="0"/>
          </a:p>
          <a:p>
            <a:r>
              <a:rPr lang="en-US" dirty="0" smtClean="0"/>
              <a:t>Example 1. Accrual of OID on zero coupon debt instrument; choice of accrual periods.</a:t>
            </a:r>
          </a:p>
          <a:p>
            <a:r>
              <a:rPr lang="en-US" dirty="0" smtClean="0"/>
              <a:t>(i) Facts. On July 1, 1994, A purchases at original issue, for $675,564.17, a debt instrument that matures on July 1, 1999, and provides for a single payment of $1,000,000 at maturity. </a:t>
            </a:r>
          </a:p>
          <a:p>
            <a:r>
              <a:rPr lang="en-US" dirty="0" smtClean="0"/>
              <a:t>(ii) Determination of yield. Under </a:t>
            </a:r>
            <a:r>
              <a:rPr lang="en-US" dirty="0" smtClean="0">
                <a:hlinkClick r:id="rId3"/>
              </a:rPr>
              <a:t>paragraph (b)(1)(i)</a:t>
            </a:r>
            <a:r>
              <a:rPr lang="en-US" dirty="0" smtClean="0"/>
              <a:t> of this section, the yield of the debt instrument is 8 percent, compounded semiannually. </a:t>
            </a:r>
          </a:p>
          <a:p>
            <a:endParaRPr lang="en-US" dirty="0" smtClean="0"/>
          </a:p>
          <a:p>
            <a:r>
              <a:rPr lang="en-US" dirty="0" smtClean="0"/>
              <a:t>1.1272-1(b)(1)(i)</a:t>
            </a:r>
          </a:p>
          <a:p>
            <a:r>
              <a:rPr lang="en-US" dirty="0" smtClean="0"/>
              <a:t>(b) Accrual of OID - </a:t>
            </a:r>
          </a:p>
          <a:p>
            <a:r>
              <a:rPr lang="en-US" dirty="0" smtClean="0"/>
              <a:t>(1) Constant yield method. Except as provided in paragraphs (b)(2) and (b)(3) of this section, the amount of OID includible in the income of a holder of a debt instrument for any taxable year is determined using the constant yield method as described under this paragraph (b)(1). </a:t>
            </a:r>
          </a:p>
          <a:p>
            <a:r>
              <a:rPr lang="en-US" dirty="0" smtClean="0"/>
              <a:t>(i) Step one: Determine the debt instrument's yield to maturity. The yield to maturity or yield of a debt instrument is the discount rate that, when used in computing the present value of all principal and interest payments to be made under the debt instrument, produces an amount equal to the issue price of the debt instrument. The yield must be constant over the term of the debt instrument and, when expressed as a percentage, must be calculated to at least two decimal places. See </a:t>
            </a:r>
            <a:r>
              <a:rPr lang="en-US" dirty="0" smtClean="0">
                <a:hlinkClick r:id="rId4"/>
              </a:rPr>
              <a:t>paragraph (c)</a:t>
            </a:r>
            <a:r>
              <a:rPr lang="en-US" dirty="0" smtClean="0"/>
              <a:t> of this section for rules relating to the yield of certain debt instruments subject to contingencies. </a:t>
            </a:r>
          </a:p>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27</a:t>
            </a:fld>
            <a:endParaRPr lang="en-US" dirty="0"/>
          </a:p>
        </p:txBody>
      </p:sp>
    </p:spTree>
    <p:extLst>
      <p:ext uri="{BB962C8B-B14F-4D97-AF65-F5344CB8AC3E}">
        <p14:creationId xmlns:p14="http://schemas.microsoft.com/office/powerpoint/2010/main" val="34104039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Once you have knowledge of a related party sale, you have to ask questions about the related party.  First relates to Stock sales….holding a put.  2</a:t>
            </a:r>
            <a:r>
              <a:rPr lang="en-US" baseline="30000" dirty="0" smtClean="0"/>
              <a:t>nd</a:t>
            </a:r>
            <a:r>
              <a:rPr lang="en-US" baseline="0" dirty="0" smtClean="0"/>
              <a:t> covers holding a right for another to purchase the property.  3</a:t>
            </a:r>
            <a:r>
              <a:rPr lang="en-US" baseline="30000" dirty="0" smtClean="0"/>
              <a:t>rd</a:t>
            </a:r>
            <a:r>
              <a:rPr lang="en-US" baseline="0" dirty="0" smtClean="0"/>
              <a:t> is a short sale.</a:t>
            </a:r>
          </a:p>
          <a:p>
            <a:endParaRPr lang="en-US" baseline="0" dirty="0" smtClean="0"/>
          </a:p>
          <a:p>
            <a:pPr defTabSz="931774">
              <a:defRPr/>
            </a:pPr>
            <a:r>
              <a:rPr lang="en-US" dirty="0" smtClean="0"/>
              <a:t>Related</a:t>
            </a:r>
            <a:r>
              <a:rPr lang="en-US" baseline="0" dirty="0" smtClean="0"/>
              <a:t> Person </a:t>
            </a:r>
          </a:p>
          <a:p>
            <a:pPr defTabSz="931774">
              <a:defRPr/>
            </a:pPr>
            <a:r>
              <a:rPr lang="en-US" baseline="0" dirty="0" smtClean="0"/>
              <a:t>1.  A person whose stock would be attributed under </a:t>
            </a:r>
            <a:r>
              <a:rPr lang="en-US" baseline="0" dirty="0" smtClean="0">
                <a:latin typeface="Arial" panose="020B0604020202020204" pitchFamily="34" charset="0"/>
                <a:cs typeface="Arial" panose="020B0604020202020204" pitchFamily="34" charset="0"/>
              </a:rPr>
              <a:t>§318(a) [Constructive ownership of stock]; spouse, children, grandchildren, and Parents</a:t>
            </a:r>
            <a:endParaRPr lang="en-US" dirty="0" smtClean="0"/>
          </a:p>
          <a:p>
            <a:r>
              <a:rPr lang="en-US" dirty="0" smtClean="0"/>
              <a:t>(b) Relationships The persons referred to in subsection (a) are: (1) Members of a family, as defined in subsection (c)(4);</a:t>
            </a:r>
          </a:p>
          <a:p>
            <a:r>
              <a:rPr lang="en-US" dirty="0" smtClean="0"/>
              <a:t>(2) An individual and a corporation more than 50 percent in value of the outstanding stock of which is owned, directly or indirectly, by or for such individual;</a:t>
            </a:r>
          </a:p>
          <a:p>
            <a:r>
              <a:rPr lang="en-US" dirty="0" smtClean="0"/>
              <a:t>(3) Two corporations which are members of the same controlled group (as defined in subsection (f));</a:t>
            </a:r>
          </a:p>
          <a:p>
            <a:r>
              <a:rPr lang="en-US" dirty="0" smtClean="0"/>
              <a:t>(4) A grantor and a fiduciary of any trust;</a:t>
            </a:r>
          </a:p>
          <a:p>
            <a:r>
              <a:rPr lang="en-US" dirty="0" smtClean="0"/>
              <a:t>(5) A fiduciary of a trust and a fiduciary of another trust, if the same person is a grantor of both trusts;</a:t>
            </a:r>
          </a:p>
          <a:p>
            <a:r>
              <a:rPr lang="en-US" dirty="0" smtClean="0"/>
              <a:t>(6) A fiduciary of a trust and a beneficiary of such trust;</a:t>
            </a:r>
          </a:p>
          <a:p>
            <a:r>
              <a:rPr lang="en-US" dirty="0" smtClean="0"/>
              <a:t>(7) A fiduciary of a trust and a beneficiary of another trust, if the same person is a grantor of both trusts;</a:t>
            </a:r>
          </a:p>
          <a:p>
            <a:r>
              <a:rPr lang="en-US" dirty="0" smtClean="0"/>
              <a:t>(8) A fiduciary of a trust and a corporation more than 50 percent in value of the outstanding stock of which is owned, directly or indirectly, by or for the trust or by or for a person who is a grantor of the trust;</a:t>
            </a:r>
          </a:p>
          <a:p>
            <a:r>
              <a:rPr lang="en-US" dirty="0" smtClean="0"/>
              <a:t>(9) A person and an organization to which section 501 (relating to certain educational and charitable organizations which are exempt from tax) applies and which is controlled directly or indirectly by such person or (if such person is an individual) by members of the family of such individual;</a:t>
            </a:r>
          </a:p>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28</a:t>
            </a:fld>
            <a:endParaRPr lang="en-US" dirty="0"/>
          </a:p>
        </p:txBody>
      </p:sp>
    </p:spTree>
    <p:extLst>
      <p:ext uri="{BB962C8B-B14F-4D97-AF65-F5344CB8AC3E}">
        <p14:creationId xmlns:p14="http://schemas.microsoft.com/office/powerpoint/2010/main" val="2861789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10.21</a:t>
            </a:r>
          </a:p>
          <a:p>
            <a:r>
              <a:rPr lang="en-US" dirty="0"/>
              <a:t>Knowledge of client’s omission.</a:t>
            </a:r>
          </a:p>
          <a:p>
            <a:r>
              <a:rPr lang="en-US" dirty="0"/>
              <a:t>A practitioner who, having been retained by a client with respect to a matter administered by the Internal Revenue Service, knows that the client has not complied with the revenue laws of the United States or has made an error in or omission from any return, document, affidavit, or other paper which the client submitted or executed under the revenue laws of the United States, must advise the client promptly of the fact of such noncompliance, error, or omission. The practitioner must advise the client of the consequences as provided under the Code and regulations of such noncompliance, error, or omission</a:t>
            </a:r>
          </a:p>
          <a:p>
            <a:endParaRPr lang="en-US" dirty="0" smtClean="0"/>
          </a:p>
          <a:p>
            <a:r>
              <a:rPr lang="en-US" dirty="0" smtClean="0"/>
              <a:t>7.  Members and associates will not knowingly misrepresent or omit information when preparing or approving and</a:t>
            </a:r>
            <a:r>
              <a:rPr lang="en-US" baseline="0" dirty="0" smtClean="0"/>
              <a:t> filing tax returns, documents, affidavits, and other papers relating to Internal Revenue Service (IRS) matters.  If a client insists on the misrepresentation or omission, the Member or Associate should withdraw and refuse to prepare the return or other documents.</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29</a:t>
            </a:fld>
            <a:endParaRPr lang="en-US" dirty="0"/>
          </a:p>
        </p:txBody>
      </p:sp>
    </p:spTree>
    <p:extLst>
      <p:ext uri="{BB962C8B-B14F-4D97-AF65-F5344CB8AC3E}">
        <p14:creationId xmlns:p14="http://schemas.microsoft.com/office/powerpoint/2010/main" val="72403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§44(d)</a:t>
            </a:r>
            <a:r>
              <a:rPr lang="en-US" dirty="0"/>
              <a:t>Any gain or loss so resulting shall be considered as resulting from the sale or exchange of the property in respect of which the installment obligation was received.   No mention of related party in </a:t>
            </a:r>
            <a:r>
              <a:rPr lang="en-US" dirty="0">
                <a:latin typeface="Arial" panose="020B0604020202020204" pitchFamily="34" charset="0"/>
                <a:cs typeface="Arial" panose="020B0604020202020204" pitchFamily="34" charset="0"/>
              </a:rPr>
              <a:t>§44</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a:t>
            </a:fld>
            <a:endParaRPr lang="en-US" dirty="0"/>
          </a:p>
        </p:txBody>
      </p:sp>
    </p:spTree>
    <p:extLst>
      <p:ext uri="{BB962C8B-B14F-4D97-AF65-F5344CB8AC3E}">
        <p14:creationId xmlns:p14="http://schemas.microsoft.com/office/powerpoint/2010/main" val="4019724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Taxpayer must</a:t>
            </a:r>
            <a:r>
              <a:rPr lang="en-US" baseline="0" dirty="0" smtClean="0"/>
              <a:t> report extra income because the related party sold the land within the 2 year time period.  The calculation is the Gross Profit % X the ( lesser of the original or subsequent sale contract) – Total payments received.</a:t>
            </a:r>
          </a:p>
          <a:p>
            <a:endParaRPr lang="en-US" baseline="0" dirty="0" smtClean="0"/>
          </a:p>
          <a:p>
            <a:endParaRPr lang="en-US" baseline="0" dirty="0" smtClean="0"/>
          </a:p>
          <a:p>
            <a:r>
              <a:rPr lang="en-US" baseline="0" dirty="0" smtClean="0"/>
              <a:t>In this case, the original is the smaller of the 2 and the Taxpayer received $7,732 already leaving a balance of 11,592.</a:t>
            </a:r>
          </a:p>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30</a:t>
            </a:fld>
            <a:endParaRPr lang="en-US" dirty="0"/>
          </a:p>
        </p:txBody>
      </p:sp>
    </p:spTree>
    <p:extLst>
      <p:ext uri="{BB962C8B-B14F-4D97-AF65-F5344CB8AC3E}">
        <p14:creationId xmlns:p14="http://schemas.microsoft.com/office/powerpoint/2010/main" val="3162909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§453(e)(1)(b)</a:t>
            </a:r>
            <a:r>
              <a:rPr lang="en-US" baseline="0" dirty="0" smtClean="0">
                <a:latin typeface="Arial" panose="020B0604020202020204" pitchFamily="34" charset="0"/>
                <a:cs typeface="Arial" panose="020B0604020202020204" pitchFamily="34" charset="0"/>
              </a:rPr>
              <a:t> …..</a:t>
            </a:r>
            <a:r>
              <a:rPr lang="en-US" dirty="0" smtClean="0"/>
              <a:t> the amount realized with respect to such second disposition shall be treated as received at the time of the second disposition by the person making the first disposition.</a:t>
            </a:r>
          </a:p>
          <a:p>
            <a:endParaRPr lang="en-US" dirty="0" smtClean="0"/>
          </a:p>
          <a:p>
            <a:r>
              <a:rPr lang="en-US" dirty="0" smtClean="0"/>
              <a:t>Thus the character of the gain on the 2</a:t>
            </a:r>
            <a:r>
              <a:rPr lang="en-US" baseline="30000" dirty="0" smtClean="0"/>
              <a:t>nd</a:t>
            </a:r>
            <a:r>
              <a:rPr lang="en-US" dirty="0" smtClean="0"/>
              <a:t> disposition is the same as the character of the gain on the original installment sale.</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31</a:t>
            </a:fld>
            <a:endParaRPr lang="en-US" dirty="0"/>
          </a:p>
        </p:txBody>
      </p:sp>
    </p:spTree>
    <p:extLst>
      <p:ext uri="{BB962C8B-B14F-4D97-AF65-F5344CB8AC3E}">
        <p14:creationId xmlns:p14="http://schemas.microsoft.com/office/powerpoint/2010/main" val="2830628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32</a:t>
            </a:fld>
            <a:endParaRPr lang="en-US" dirty="0"/>
          </a:p>
        </p:txBody>
      </p:sp>
    </p:spTree>
    <p:extLst>
      <p:ext uri="{BB962C8B-B14F-4D97-AF65-F5344CB8AC3E}">
        <p14:creationId xmlns:p14="http://schemas.microsoft.com/office/powerpoint/2010/main" val="3473025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33</a:t>
            </a:fld>
            <a:endParaRPr lang="en-US" dirty="0"/>
          </a:p>
        </p:txBody>
      </p:sp>
    </p:spTree>
    <p:extLst>
      <p:ext uri="{BB962C8B-B14F-4D97-AF65-F5344CB8AC3E}">
        <p14:creationId xmlns:p14="http://schemas.microsoft.com/office/powerpoint/2010/main" val="882240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34</a:t>
            </a:fld>
            <a:endParaRPr lang="en-US" dirty="0"/>
          </a:p>
        </p:txBody>
      </p:sp>
    </p:spTree>
    <p:extLst>
      <p:ext uri="{BB962C8B-B14F-4D97-AF65-F5344CB8AC3E}">
        <p14:creationId xmlns:p14="http://schemas.microsoft.com/office/powerpoint/2010/main" val="2532269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35</a:t>
            </a:fld>
            <a:endParaRPr lang="en-US" dirty="0"/>
          </a:p>
        </p:txBody>
      </p:sp>
    </p:spTree>
    <p:extLst>
      <p:ext uri="{BB962C8B-B14F-4D97-AF65-F5344CB8AC3E}">
        <p14:creationId xmlns:p14="http://schemas.microsoft.com/office/powerpoint/2010/main" val="1562256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Sorry …my mistake</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36</a:t>
            </a:fld>
            <a:endParaRPr lang="en-US" dirty="0"/>
          </a:p>
        </p:txBody>
      </p:sp>
    </p:spTree>
    <p:extLst>
      <p:ext uri="{BB962C8B-B14F-4D97-AF65-F5344CB8AC3E}">
        <p14:creationId xmlns:p14="http://schemas.microsoft.com/office/powerpoint/2010/main" val="11071336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37</a:t>
            </a:fld>
            <a:endParaRPr lang="en-US" dirty="0"/>
          </a:p>
        </p:txBody>
      </p:sp>
    </p:spTree>
    <p:extLst>
      <p:ext uri="{BB962C8B-B14F-4D97-AF65-F5344CB8AC3E}">
        <p14:creationId xmlns:p14="http://schemas.microsoft.com/office/powerpoint/2010/main" val="1308754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38</a:t>
            </a:fld>
            <a:endParaRPr lang="en-US" dirty="0"/>
          </a:p>
        </p:txBody>
      </p:sp>
    </p:spTree>
    <p:extLst>
      <p:ext uri="{BB962C8B-B14F-4D97-AF65-F5344CB8AC3E}">
        <p14:creationId xmlns:p14="http://schemas.microsoft.com/office/powerpoint/2010/main" val="15912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§1245 recapture is </a:t>
            </a:r>
            <a:r>
              <a:rPr lang="en-US" dirty="0" smtClean="0"/>
              <a:t>ordinary income.  It is the lesser of the gain or accumulated</a:t>
            </a:r>
            <a:r>
              <a:rPr lang="en-US" baseline="0" dirty="0" smtClean="0"/>
              <a:t> depreciation.  Here the lesser is the gain of $36,613.</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39</a:t>
            </a:fld>
            <a:endParaRPr lang="en-US" dirty="0"/>
          </a:p>
        </p:txBody>
      </p:sp>
    </p:spTree>
    <p:extLst>
      <p:ext uri="{BB962C8B-B14F-4D97-AF65-F5344CB8AC3E}">
        <p14:creationId xmlns:p14="http://schemas.microsoft.com/office/powerpoint/2010/main" val="4082020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case of a wrapped mortgage, the original</a:t>
            </a:r>
            <a:r>
              <a:rPr lang="en-US" baseline="0" dirty="0" smtClean="0"/>
              <a:t> (senior) debt is retained and the seller pays the mortgage.  The first year amount allowed is greater because the selling price is not reduced by the assumption.</a:t>
            </a:r>
          </a:p>
          <a:p>
            <a:endParaRPr lang="en-US" baseline="0" dirty="0" smtClean="0"/>
          </a:p>
          <a:p>
            <a:r>
              <a:rPr lang="en-US" baseline="0" dirty="0" smtClean="0"/>
              <a:t>Learner (p 13) characterized the limit as a trap because in the case of inadequate interest (remember when interest was 9-18%?), the re-characterization of the contract price would lower the allowed first year payment and potentially fail the 30% limit and thus defeat the installment sale entirely.  The entire gain might be due the first year.</a:t>
            </a:r>
          </a:p>
          <a:p>
            <a:endParaRPr lang="en-US" baseline="0" dirty="0" smtClean="0"/>
          </a:p>
          <a:p>
            <a:r>
              <a:rPr lang="en-US" baseline="0" dirty="0" smtClean="0"/>
              <a:t>Another failure might be when the mortgage exceeded the basis of the property.  In that case, the excess was considered a payment in the year of sale also.</a:t>
            </a:r>
          </a:p>
          <a:p>
            <a:endParaRPr lang="en-US" baseline="0" dirty="0" smtClean="0"/>
          </a:p>
          <a:p>
            <a:r>
              <a:rPr lang="en-US" baseline="0" dirty="0" smtClean="0"/>
              <a:t>Important not to have the buyer assume the mortgage or take possession “subject to” the mortgage in wrap around mortgages.</a:t>
            </a:r>
          </a:p>
          <a:p>
            <a:endParaRPr lang="en-US" baseline="0" dirty="0" smtClean="0"/>
          </a:p>
          <a:p>
            <a:r>
              <a:rPr lang="en-US" baseline="0" dirty="0" smtClean="0"/>
              <a:t>See Professional Equities, Inc. v Commissioner, 89 TC 165</a:t>
            </a:r>
          </a:p>
          <a:p>
            <a:r>
              <a:rPr lang="en-US" baseline="0" dirty="0" smtClean="0"/>
              <a:t>       Stonecrest v. Commissioner 24 TC 659</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4</a:t>
            </a:fld>
            <a:endParaRPr lang="en-US" dirty="0"/>
          </a:p>
        </p:txBody>
      </p:sp>
    </p:spTree>
    <p:extLst>
      <p:ext uri="{BB962C8B-B14F-4D97-AF65-F5344CB8AC3E}">
        <p14:creationId xmlns:p14="http://schemas.microsoft.com/office/powerpoint/2010/main" val="3940698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40</a:t>
            </a:fld>
            <a:endParaRPr lang="en-US" dirty="0"/>
          </a:p>
        </p:txBody>
      </p:sp>
    </p:spTree>
    <p:extLst>
      <p:ext uri="{BB962C8B-B14F-4D97-AF65-F5344CB8AC3E}">
        <p14:creationId xmlns:p14="http://schemas.microsoft.com/office/powerpoint/2010/main" val="789537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Drake, for a C corp,  you have</a:t>
            </a:r>
            <a:r>
              <a:rPr lang="en-US" baseline="0" dirty="0" smtClean="0"/>
              <a:t> to sell a </a:t>
            </a:r>
            <a:r>
              <a:rPr lang="en-US" baseline="0" dirty="0" smtClean="0">
                <a:latin typeface="Arial" panose="020B0604020202020204" pitchFamily="34" charset="0"/>
                <a:cs typeface="Arial" panose="020B0604020202020204" pitchFamily="34" charset="0"/>
              </a:rPr>
              <a:t>§</a:t>
            </a:r>
            <a:r>
              <a:rPr lang="en-US" baseline="0" dirty="0" smtClean="0"/>
              <a:t>1250 Asset on 4797 and manually calculate the </a:t>
            </a:r>
            <a:r>
              <a:rPr lang="en-US" baseline="0" dirty="0" smtClean="0">
                <a:latin typeface="Arial" panose="020B0604020202020204" pitchFamily="34" charset="0"/>
                <a:cs typeface="Arial" panose="020B0604020202020204" pitchFamily="34" charset="0"/>
              </a:rPr>
              <a:t>§291 recapture.</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On the installment sales, you have to say to take the interest to the Form 1120.  The other option, is that it goes to Schedule K for Tax exempt interest.</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41</a:t>
            </a:fld>
            <a:endParaRPr lang="en-US" dirty="0"/>
          </a:p>
        </p:txBody>
      </p:sp>
    </p:spTree>
    <p:extLst>
      <p:ext uri="{BB962C8B-B14F-4D97-AF65-F5344CB8AC3E}">
        <p14:creationId xmlns:p14="http://schemas.microsoft.com/office/powerpoint/2010/main" val="35383306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42</a:t>
            </a:fld>
            <a:endParaRPr lang="en-US" dirty="0"/>
          </a:p>
        </p:txBody>
      </p:sp>
    </p:spTree>
    <p:extLst>
      <p:ext uri="{BB962C8B-B14F-4D97-AF65-F5344CB8AC3E}">
        <p14:creationId xmlns:p14="http://schemas.microsoft.com/office/powerpoint/2010/main" val="37689154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43</a:t>
            </a:fld>
            <a:endParaRPr lang="en-US" dirty="0"/>
          </a:p>
        </p:txBody>
      </p:sp>
    </p:spTree>
    <p:extLst>
      <p:ext uri="{BB962C8B-B14F-4D97-AF65-F5344CB8AC3E}">
        <p14:creationId xmlns:p14="http://schemas.microsoft.com/office/powerpoint/2010/main" val="2803539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44</a:t>
            </a:fld>
            <a:endParaRPr lang="en-US" dirty="0"/>
          </a:p>
        </p:txBody>
      </p:sp>
    </p:spTree>
    <p:extLst>
      <p:ext uri="{BB962C8B-B14F-4D97-AF65-F5344CB8AC3E}">
        <p14:creationId xmlns:p14="http://schemas.microsoft.com/office/powerpoint/2010/main" val="3770868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45</a:t>
            </a:fld>
            <a:endParaRPr lang="en-US" dirty="0"/>
          </a:p>
        </p:txBody>
      </p:sp>
    </p:spTree>
    <p:extLst>
      <p:ext uri="{BB962C8B-B14F-4D97-AF65-F5344CB8AC3E}">
        <p14:creationId xmlns:p14="http://schemas.microsoft.com/office/powerpoint/2010/main" val="343508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5</a:t>
            </a:fld>
            <a:endParaRPr lang="en-US" dirty="0"/>
          </a:p>
        </p:txBody>
      </p:sp>
    </p:spTree>
    <p:extLst>
      <p:ext uri="{BB962C8B-B14F-4D97-AF65-F5344CB8AC3E}">
        <p14:creationId xmlns:p14="http://schemas.microsoft.com/office/powerpoint/2010/main" val="177031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Bipartisan</a:t>
            </a:r>
            <a:r>
              <a:rPr lang="en-US" baseline="0" dirty="0" smtClean="0"/>
              <a:t> 2 year effort to clean up the many issues of installment sales:  Rules for non-dealer sales of personal property, real property sales, what happens in sales to related parties.</a:t>
            </a:r>
          </a:p>
          <a:p>
            <a:endParaRPr lang="en-US" baseline="0" dirty="0" smtClean="0"/>
          </a:p>
          <a:p>
            <a:r>
              <a:rPr lang="en-US" baseline="0" dirty="0" smtClean="0"/>
              <a:t>Added 2 sections; sales by dealers in personal property and dispositions of the installment obligations.</a:t>
            </a:r>
            <a:endParaRPr lang="en-US" dirty="0" smtClean="0"/>
          </a:p>
          <a:p>
            <a:endParaRPr lang="en-US" dirty="0" smtClean="0"/>
          </a:p>
          <a:p>
            <a:r>
              <a:rPr lang="en-US" dirty="0" smtClean="0"/>
              <a:t>Of course </a:t>
            </a:r>
            <a:r>
              <a:rPr lang="en-US" dirty="0" smtClean="0">
                <a:latin typeface="Arial" panose="020B0604020202020204" pitchFamily="34" charset="0"/>
                <a:cs typeface="Arial" panose="020B0604020202020204" pitchFamily="34" charset="0"/>
              </a:rPr>
              <a:t>§453 has continued to be amended.  1986 improved rules for corporate</a:t>
            </a:r>
            <a:r>
              <a:rPr lang="en-US" baseline="0" dirty="0" smtClean="0">
                <a:latin typeface="Arial" panose="020B0604020202020204" pitchFamily="34" charset="0"/>
                <a:cs typeface="Arial" panose="020B0604020202020204" pitchFamily="34" charset="0"/>
              </a:rPr>
              <a:t> liquidations and stock dispositions.</a:t>
            </a:r>
          </a:p>
          <a:p>
            <a:r>
              <a:rPr lang="en-US" baseline="0" dirty="0" smtClean="0">
                <a:latin typeface="Arial" panose="020B0604020202020204" pitchFamily="34" charset="0"/>
                <a:cs typeface="Arial" panose="020B0604020202020204" pitchFamily="34" charset="0"/>
              </a:rPr>
              <a:t>1987 revised rules for the newly added sections.  Amendments continued in 1988, 1999, 2000, and 2004</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This effectively killed the example shown previously.</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Subsequent revisions dealt more with corporations, liquidations, and other technical issues and are not dealt with here.</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6</a:t>
            </a:fld>
            <a:endParaRPr lang="en-US" dirty="0"/>
          </a:p>
        </p:txBody>
      </p:sp>
    </p:spTree>
    <p:extLst>
      <p:ext uri="{BB962C8B-B14F-4D97-AF65-F5344CB8AC3E}">
        <p14:creationId xmlns:p14="http://schemas.microsoft.com/office/powerpoint/2010/main" val="318805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Recognition of recapture income in year of disposition (1) In general In the case of any installment sale of property to which subsection (a) applies— (A) notwithstanding subsection (a), any recapture income shall be recognized in the year of the disposition, and</a:t>
            </a:r>
          </a:p>
          <a:p>
            <a:endParaRPr lang="en-US" dirty="0" smtClean="0"/>
          </a:p>
          <a:p>
            <a:r>
              <a:rPr lang="en-US" dirty="0" smtClean="0"/>
              <a:t>(B) any gain in excess of the recapture income shall be taken into account under the installment method.</a:t>
            </a:r>
          </a:p>
          <a:p>
            <a:endParaRPr lang="en-US" dirty="0" smtClean="0"/>
          </a:p>
          <a:p>
            <a:r>
              <a:rPr lang="en-US" dirty="0" smtClean="0"/>
              <a:t>(2) Recapture income For purposes of paragraph (1), the term “recapture income” means, with respect to any installment sale, the aggregate amount which would be treated as ordinary income under </a:t>
            </a:r>
            <a:r>
              <a:rPr lang="en-US" dirty="0" smtClean="0">
                <a:latin typeface="Arial" panose="020B0604020202020204" pitchFamily="34" charset="0"/>
                <a:cs typeface="Arial" panose="020B0604020202020204" pitchFamily="34" charset="0"/>
              </a:rPr>
              <a:t>§1245 or §1250</a:t>
            </a:r>
            <a:r>
              <a:rPr lang="en-US" dirty="0" smtClean="0"/>
              <a:t> (or so much of section 751 as relates to section 1245 or 1250) for the taxable year of the disposition if all payments to be received were received in the taxable year of disposition.</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7</a:t>
            </a:fld>
            <a:endParaRPr lang="en-US" dirty="0"/>
          </a:p>
        </p:txBody>
      </p:sp>
    </p:spTree>
    <p:extLst>
      <p:ext uri="{BB962C8B-B14F-4D97-AF65-F5344CB8AC3E}">
        <p14:creationId xmlns:p14="http://schemas.microsoft.com/office/powerpoint/2010/main" val="1308008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TC</a:t>
            </a:r>
            <a:r>
              <a:rPr lang="en-US" baseline="0" dirty="0" smtClean="0"/>
              <a:t> ruled in Stonecrest that: </a:t>
            </a:r>
          </a:p>
          <a:p>
            <a:r>
              <a:rPr lang="en-US" baseline="0" dirty="0" smtClean="0"/>
              <a:t>“By his interpretation respondent would extend the application of the regulation to every sale of property that has a mortgage on it.  While in a sense every sale of mortgaged property is subject to a mortgage sine the property remains liable to have the mortgage debt satisfied from it, we think the expression was used in the regulation in its customary meaning, to define the obligations of the parties to a sale of property with mortgage debt.  …..</a:t>
            </a:r>
          </a:p>
          <a:p>
            <a:endParaRPr lang="en-US" baseline="0" dirty="0" smtClean="0"/>
          </a:p>
          <a:p>
            <a:r>
              <a:rPr lang="en-US" baseline="0" dirty="0" smtClean="0"/>
              <a:t>It was held that the rule prescribed in the regulations for the determination of the percentage of profit returnable each year in the case of mortgaged property sold on the installment plan was inapplicable.</a:t>
            </a:r>
          </a:p>
          <a:p>
            <a:endParaRPr lang="en-US" baseline="0" dirty="0" smtClean="0"/>
          </a:p>
          <a:p>
            <a:r>
              <a:rPr lang="en-US" baseline="0" dirty="0" smtClean="0"/>
              <a:t>TC ruled in Professional Equities</a:t>
            </a:r>
          </a:p>
          <a:p>
            <a:r>
              <a:rPr lang="en-US" baseline="0" dirty="0" smtClean="0"/>
              <a:t>“The method by which this goal is accomplished is virtually incomprehensible from the words of the regulation, set forth in the margin”</a:t>
            </a:r>
          </a:p>
          <a:p>
            <a:endParaRPr lang="en-US" baseline="0" dirty="0" smtClean="0"/>
          </a:p>
          <a:p>
            <a:r>
              <a:rPr lang="en-US" baseline="0" dirty="0" smtClean="0"/>
              <a:t>“The Government’s attempt to support the temporary regulation under attack is made even more egregious by its use of the Installment Sales Revision Act of 1980 to justify the changes made by the temporary regulations.”</a:t>
            </a:r>
          </a:p>
          <a:p>
            <a:endParaRPr lang="en-US" baseline="0" dirty="0" smtClean="0"/>
          </a:p>
          <a:p>
            <a:r>
              <a:rPr lang="en-US" baseline="0" dirty="0" smtClean="0"/>
              <a:t>“The tortuously complex temporary regulations promulgated under the pretext of interpreting the changes made in the 1980 Act can in no way be considered compatible with the goals of that Act.</a:t>
            </a:r>
          </a:p>
          <a:p>
            <a:endParaRPr lang="en-US" baseline="0" dirty="0" smtClean="0"/>
          </a:p>
          <a:p>
            <a:r>
              <a:rPr lang="en-US" baseline="0" dirty="0" smtClean="0"/>
              <a:t>15a.453-1(b)(3)(ii)</a:t>
            </a:r>
          </a:p>
          <a:p>
            <a:r>
              <a:rPr lang="en-US" dirty="0" smtClean="0"/>
              <a:t>(ii) Wrap-around mortgage. This paragraph (b)(3)(ii) shall apply generally to any installment sale after March 4, 1981 unless the installment sale was completed before June 1, 1981 pursuant to a written obligation binding on the seller that was executed on or before March 4, 1981. A “wrap-around mortgage” means an agreement in which the buyer initially does not assume and purportedly does not take subject to part or all of the mortgage or other indebtedness encumbering the property (“wrapped indebtedness”) and, instead, the buyer issues to the seller an installment obligation the principal amount of which reflects such wrapped indebtedness. Ordinarily, the seller will use payments received on the installment obligation to service the wrapped indebtedness. The wrapped indebtedness shall be deemed to have been taken subject to even though title to the property has not passed in the year of sale and even though the seller remains liable for payments on the wrapped indebtedness. In the hands of the seller, the wrap-around installment obligation shall have a basis equal to the seller's basis in the property which was the subject of the installment sale, increased by the amount of gain recognized in the year of sale, and decreased by the amount of cash and the fair market value of other nonqualifying property received in the year of sale. For purposes of this paragraph (b)(3)(ii), the amount of any indebtedness assumed or taken subject to by the buyer (other than wrapped indebtedness) is to be treated as cash received by the seller in the year of sale. Therefore, except as otherwise required by section 483 or 1232, the gross profit ratio with respect to the wrap-around installment obligation is a fraction, the numerator of which is the face value of the obligation less the taxpayer's basis in the obligation and the denominator of which is the face value of the obligation.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8</a:t>
            </a:fld>
            <a:endParaRPr lang="en-US" dirty="0"/>
          </a:p>
        </p:txBody>
      </p:sp>
    </p:spTree>
    <p:extLst>
      <p:ext uri="{BB962C8B-B14F-4D97-AF65-F5344CB8AC3E}">
        <p14:creationId xmlns:p14="http://schemas.microsoft.com/office/powerpoint/2010/main" val="2149704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Opt out by filing a tax</a:t>
            </a:r>
            <a:r>
              <a:rPr lang="en-US" baseline="0" dirty="0" smtClean="0"/>
              <a:t> return.  Code says “Such an election shall be made in the manner prescribed by regulations.”</a:t>
            </a:r>
            <a:r>
              <a:rPr lang="en-US" baseline="0" dirty="0" smtClean="0">
                <a:latin typeface="Arial" panose="020B0604020202020204" pitchFamily="34" charset="0"/>
                <a:cs typeface="Arial" panose="020B0604020202020204" pitchFamily="34" charset="0"/>
              </a:rPr>
              <a:t>§453(d)(2).  There is a temporary regulation from the 1980 Installment Sales Revision Act. § </a:t>
            </a:r>
            <a:r>
              <a:rPr lang="en-US" b="1" dirty="0" smtClean="0"/>
              <a:t>15a.453-1(d)(3)</a:t>
            </a:r>
          </a:p>
          <a:p>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r>
              <a:rPr lang="en-US" dirty="0" smtClean="0"/>
              <a:t>The election must be made in the manner prescribed by the appropriate forms for the taxpayer's return for the taxable year of the sale.</a:t>
            </a:r>
          </a:p>
          <a:p>
            <a:endParaRPr lang="en-US" dirty="0" smtClean="0"/>
          </a:p>
          <a:p>
            <a:r>
              <a:rPr lang="en-US" dirty="0" smtClean="0"/>
              <a:t>Dealer</a:t>
            </a:r>
            <a:r>
              <a:rPr lang="en-US" baseline="0" dirty="0" smtClean="0"/>
              <a:t> Dispositions </a:t>
            </a:r>
            <a:r>
              <a:rPr lang="en-US" baseline="0" dirty="0" smtClean="0">
                <a:latin typeface="Arial" panose="020B0604020202020204" pitchFamily="34" charset="0"/>
                <a:cs typeface="Arial" panose="020B0604020202020204" pitchFamily="34" charset="0"/>
              </a:rPr>
              <a:t>§483(l) defines Dealer Dispositions as (A) disposition of personal property by a person who regularly sells personal property of the same type on an installment plan.  (B) a disposition of real property by a taxpayer in the ordinary course of the taxpayer’s trade or business (except Farms and Timeshares) which are beyond this discussion.</a:t>
            </a:r>
            <a:endParaRPr lang="en-US" dirty="0"/>
          </a:p>
        </p:txBody>
      </p:sp>
      <p:sp>
        <p:nvSpPr>
          <p:cNvPr id="4" name="Slide Number Placeholder 3"/>
          <p:cNvSpPr>
            <a:spLocks noGrp="1"/>
          </p:cNvSpPr>
          <p:nvPr>
            <p:ph type="sldNum" sz="quarter" idx="10"/>
          </p:nvPr>
        </p:nvSpPr>
        <p:spPr/>
        <p:txBody>
          <a:bodyPr/>
          <a:lstStyle/>
          <a:p>
            <a:fld id="{504583BC-7B38-455E-8801-5E1D0F906CC6}" type="slidenum">
              <a:rPr lang="en-US" smtClean="0"/>
              <a:t>9</a:t>
            </a:fld>
            <a:endParaRPr lang="en-US" dirty="0"/>
          </a:p>
        </p:txBody>
      </p:sp>
    </p:spTree>
    <p:extLst>
      <p:ext uri="{BB962C8B-B14F-4D97-AF65-F5344CB8AC3E}">
        <p14:creationId xmlns:p14="http://schemas.microsoft.com/office/powerpoint/2010/main" val="4003931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dirty="0" smtClean="0"/>
              <a:t>September 16, 2016</a:t>
            </a:r>
            <a:endParaRPr lang="en-US" dirty="0"/>
          </a:p>
        </p:txBody>
      </p:sp>
      <p:sp>
        <p:nvSpPr>
          <p:cNvPr id="5" name="Footer Placeholder 4"/>
          <p:cNvSpPr>
            <a:spLocks noGrp="1"/>
          </p:cNvSpPr>
          <p:nvPr>
            <p:ph type="ftr" sz="quarter" idx="11"/>
          </p:nvPr>
        </p:nvSpPr>
        <p:spPr/>
        <p:txBody>
          <a:bodyPr/>
          <a:lstStyle/>
          <a:p>
            <a:r>
              <a:rPr lang="en-US" dirty="0" smtClean="0"/>
              <a:t>NMSEA </a:t>
            </a:r>
            <a:endParaRPr lang="en-US" dirty="0"/>
          </a:p>
        </p:txBody>
      </p:sp>
      <p:sp>
        <p:nvSpPr>
          <p:cNvPr id="6" name="Slide Number Placeholder 5"/>
          <p:cNvSpPr>
            <a:spLocks noGrp="1"/>
          </p:cNvSpPr>
          <p:nvPr>
            <p:ph type="sldNum" sz="quarter" idx="12"/>
          </p:nvPr>
        </p:nvSpPr>
        <p:spPr/>
        <p:txBody>
          <a:bodyPr/>
          <a:lstStyle>
            <a:lvl1pPr>
              <a:defRPr/>
            </a:lvl1pPr>
          </a:lstStyle>
          <a:p>
            <a:r>
              <a:rPr lang="en-US" dirty="0" smtClean="0"/>
              <a:t>J. Niemi</a:t>
            </a:r>
            <a:endParaRPr lang="en-US" dirty="0"/>
          </a:p>
        </p:txBody>
      </p:sp>
    </p:spTree>
    <p:extLst>
      <p:ext uri="{BB962C8B-B14F-4D97-AF65-F5344CB8AC3E}">
        <p14:creationId xmlns:p14="http://schemas.microsoft.com/office/powerpoint/2010/main" val="3736497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1E0BA-CF93-4E0F-9827-E25E25D07473}" type="datetimeFigureOut">
              <a:rPr lang="en-US" smtClean="0"/>
              <a:t>09/19/2016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7BA48-AE10-4222-9281-AB2C074E00C2}" type="slidenum">
              <a:rPr lang="en-US" smtClean="0"/>
              <a:t>‹#›</a:t>
            </a:fld>
            <a:endParaRPr lang="en-US" dirty="0"/>
          </a:p>
        </p:txBody>
      </p:sp>
    </p:spTree>
    <p:extLst>
      <p:ext uri="{BB962C8B-B14F-4D97-AF65-F5344CB8AC3E}">
        <p14:creationId xmlns:p14="http://schemas.microsoft.com/office/powerpoint/2010/main" val="1865016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1E0BA-CF93-4E0F-9827-E25E25D07473}" type="datetimeFigureOut">
              <a:rPr lang="en-US" smtClean="0"/>
              <a:t>09/19/2016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7BA48-AE10-4222-9281-AB2C074E00C2}" type="slidenum">
              <a:rPr lang="en-US" smtClean="0"/>
              <a:t>‹#›</a:t>
            </a:fld>
            <a:endParaRPr lang="en-US" dirty="0"/>
          </a:p>
        </p:txBody>
      </p:sp>
    </p:spTree>
    <p:extLst>
      <p:ext uri="{BB962C8B-B14F-4D97-AF65-F5344CB8AC3E}">
        <p14:creationId xmlns:p14="http://schemas.microsoft.com/office/powerpoint/2010/main" val="185612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1E0BA-CF93-4E0F-9827-E25E25D07473}" type="datetimeFigureOut">
              <a:rPr lang="en-US" smtClean="0"/>
              <a:t>09/19/2016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7BA48-AE10-4222-9281-AB2C074E00C2}" type="slidenum">
              <a:rPr lang="en-US" smtClean="0"/>
              <a:t>‹#›</a:t>
            </a:fld>
            <a:endParaRPr lang="en-US" dirty="0"/>
          </a:p>
        </p:txBody>
      </p:sp>
    </p:spTree>
    <p:extLst>
      <p:ext uri="{BB962C8B-B14F-4D97-AF65-F5344CB8AC3E}">
        <p14:creationId xmlns:p14="http://schemas.microsoft.com/office/powerpoint/2010/main" val="6845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1E0BA-CF93-4E0F-9827-E25E25D07473}" type="datetimeFigureOut">
              <a:rPr lang="en-US" smtClean="0"/>
              <a:t>09/19/2016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07BA48-AE10-4222-9281-AB2C074E00C2}" type="slidenum">
              <a:rPr lang="en-US" smtClean="0"/>
              <a:t>‹#›</a:t>
            </a:fld>
            <a:endParaRPr lang="en-US" dirty="0"/>
          </a:p>
        </p:txBody>
      </p:sp>
    </p:spTree>
    <p:extLst>
      <p:ext uri="{BB962C8B-B14F-4D97-AF65-F5344CB8AC3E}">
        <p14:creationId xmlns:p14="http://schemas.microsoft.com/office/powerpoint/2010/main" val="380513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01E0BA-CF93-4E0F-9827-E25E25D07473}" type="datetimeFigureOut">
              <a:rPr lang="en-US" smtClean="0"/>
              <a:t>09/19/2016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7BA48-AE10-4222-9281-AB2C074E00C2}" type="slidenum">
              <a:rPr lang="en-US" smtClean="0"/>
              <a:t>‹#›</a:t>
            </a:fld>
            <a:endParaRPr lang="en-US" dirty="0"/>
          </a:p>
        </p:txBody>
      </p:sp>
    </p:spTree>
    <p:extLst>
      <p:ext uri="{BB962C8B-B14F-4D97-AF65-F5344CB8AC3E}">
        <p14:creationId xmlns:p14="http://schemas.microsoft.com/office/powerpoint/2010/main" val="119860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01E0BA-CF93-4E0F-9827-E25E25D07473}" type="datetimeFigureOut">
              <a:rPr lang="en-US" smtClean="0"/>
              <a:t>09/19/2016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07BA48-AE10-4222-9281-AB2C074E00C2}" type="slidenum">
              <a:rPr lang="en-US" smtClean="0"/>
              <a:t>‹#›</a:t>
            </a:fld>
            <a:endParaRPr lang="en-US" dirty="0"/>
          </a:p>
        </p:txBody>
      </p:sp>
    </p:spTree>
    <p:extLst>
      <p:ext uri="{BB962C8B-B14F-4D97-AF65-F5344CB8AC3E}">
        <p14:creationId xmlns:p14="http://schemas.microsoft.com/office/powerpoint/2010/main" val="25166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01E0BA-CF93-4E0F-9827-E25E25D07473}" type="datetimeFigureOut">
              <a:rPr lang="en-US" smtClean="0"/>
              <a:t>09/19/2016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07BA48-AE10-4222-9281-AB2C074E00C2}" type="slidenum">
              <a:rPr lang="en-US" smtClean="0"/>
              <a:t>‹#›</a:t>
            </a:fld>
            <a:endParaRPr lang="en-US" dirty="0"/>
          </a:p>
        </p:txBody>
      </p:sp>
    </p:spTree>
    <p:extLst>
      <p:ext uri="{BB962C8B-B14F-4D97-AF65-F5344CB8AC3E}">
        <p14:creationId xmlns:p14="http://schemas.microsoft.com/office/powerpoint/2010/main" val="3653871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1E0BA-CF93-4E0F-9827-E25E25D07473}" type="datetimeFigureOut">
              <a:rPr lang="en-US" smtClean="0"/>
              <a:t>09/19/2016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07BA48-AE10-4222-9281-AB2C074E00C2}" type="slidenum">
              <a:rPr lang="en-US" smtClean="0"/>
              <a:t>‹#›</a:t>
            </a:fld>
            <a:endParaRPr lang="en-US" dirty="0"/>
          </a:p>
        </p:txBody>
      </p:sp>
    </p:spTree>
    <p:extLst>
      <p:ext uri="{BB962C8B-B14F-4D97-AF65-F5344CB8AC3E}">
        <p14:creationId xmlns:p14="http://schemas.microsoft.com/office/powerpoint/2010/main" val="4094499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1E0BA-CF93-4E0F-9827-E25E25D07473}" type="datetimeFigureOut">
              <a:rPr lang="en-US" smtClean="0"/>
              <a:t>09/19/2016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7BA48-AE10-4222-9281-AB2C074E00C2}" type="slidenum">
              <a:rPr lang="en-US" smtClean="0"/>
              <a:t>‹#›</a:t>
            </a:fld>
            <a:endParaRPr lang="en-US" dirty="0"/>
          </a:p>
        </p:txBody>
      </p:sp>
    </p:spTree>
    <p:extLst>
      <p:ext uri="{BB962C8B-B14F-4D97-AF65-F5344CB8AC3E}">
        <p14:creationId xmlns:p14="http://schemas.microsoft.com/office/powerpoint/2010/main" val="2475866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1E0BA-CF93-4E0F-9827-E25E25D07473}" type="datetimeFigureOut">
              <a:rPr lang="en-US" smtClean="0"/>
              <a:t>09/19/2016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07BA48-AE10-4222-9281-AB2C074E00C2}" type="slidenum">
              <a:rPr lang="en-US" smtClean="0"/>
              <a:t>‹#›</a:t>
            </a:fld>
            <a:endParaRPr lang="en-US" dirty="0"/>
          </a:p>
        </p:txBody>
      </p:sp>
    </p:spTree>
    <p:extLst>
      <p:ext uri="{BB962C8B-B14F-4D97-AF65-F5344CB8AC3E}">
        <p14:creationId xmlns:p14="http://schemas.microsoft.com/office/powerpoint/2010/main" val="408983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1E0BA-CF93-4E0F-9827-E25E25D07473}" type="datetimeFigureOut">
              <a:rPr lang="en-US" smtClean="0"/>
              <a:t>09/19/2016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7BA48-AE10-4222-9281-AB2C074E00C2}" type="slidenum">
              <a:rPr lang="en-US" smtClean="0"/>
              <a:t>‹#›</a:t>
            </a:fld>
            <a:endParaRPr lang="en-US" dirty="0"/>
          </a:p>
        </p:txBody>
      </p:sp>
    </p:spTree>
    <p:extLst>
      <p:ext uri="{BB962C8B-B14F-4D97-AF65-F5344CB8AC3E}">
        <p14:creationId xmlns:p14="http://schemas.microsoft.com/office/powerpoint/2010/main" val="400324373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www.gpo.gov/fdsys/pkg/STATUTE-94/pdf/STATUTE-94-Pg2247.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scholarship.law.wm.edu/cgi/viewcontent.cgi?article=1495&amp;context=ta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holarship.law.wm.edu/cgi/viewcontent.cgi?article=1495&amp;context=ta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apps.irs.gov/app/picklist/list/federalRates.html" TargetMode="External"/><Relationship Id="rId4" Type="http://schemas.openxmlformats.org/officeDocument/2006/relationships/hyperlink" Target="http://www.boundless.com/finance/textbooks/boundless-finance-textbook/bond-valuation-6/valuing-bonds-68/calculating-yield-to-maturity-using-the-bond-price-310-1033/"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cholarship.law.stjohns.edu/cgi/viewcontent.cgi?article=1624&amp;context=jcred"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 6252 Gone Wrong</a:t>
            </a:r>
            <a:endParaRPr lang="en-US" dirty="0"/>
          </a:p>
        </p:txBody>
      </p:sp>
      <p:sp>
        <p:nvSpPr>
          <p:cNvPr id="3" name="Subtitle 2"/>
          <p:cNvSpPr>
            <a:spLocks noGrp="1"/>
          </p:cNvSpPr>
          <p:nvPr>
            <p:ph type="subTitle" idx="1"/>
          </p:nvPr>
        </p:nvSpPr>
        <p:spPr/>
        <p:txBody>
          <a:bodyPr/>
          <a:lstStyle/>
          <a:p>
            <a:r>
              <a:rPr lang="en-US" dirty="0" smtClean="0"/>
              <a:t>Trials and Tribulations of Preparing Form 6252</a:t>
            </a:r>
          </a:p>
          <a:p>
            <a:r>
              <a:rPr lang="en-US" dirty="0" smtClean="0"/>
              <a:t>John Niemi, EA, MAcct</a:t>
            </a:r>
            <a:endParaRPr lang="en-US" dirty="0"/>
          </a:p>
        </p:txBody>
      </p:sp>
    </p:spTree>
    <p:extLst>
      <p:ext uri="{BB962C8B-B14F-4D97-AF65-F5344CB8AC3E}">
        <p14:creationId xmlns:p14="http://schemas.microsoft.com/office/powerpoint/2010/main" val="2379816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Arial" panose="020B0604020202020204" pitchFamily="34" charset="0"/>
              </a:rPr>
              <a:t>§453 </a:t>
            </a:r>
            <a:r>
              <a:rPr lang="en-US" dirty="0" smtClean="0"/>
              <a:t>Requirements</a:t>
            </a:r>
            <a:endParaRPr lang="en-US" dirty="0"/>
          </a:p>
        </p:txBody>
      </p:sp>
      <p:sp>
        <p:nvSpPr>
          <p:cNvPr id="3" name="Content Placeholder 2"/>
          <p:cNvSpPr>
            <a:spLocks noGrp="1"/>
          </p:cNvSpPr>
          <p:nvPr>
            <p:ph idx="1"/>
          </p:nvPr>
        </p:nvSpPr>
        <p:spPr>
          <a:xfrm>
            <a:off x="838200" y="1890939"/>
            <a:ext cx="10515600" cy="4351338"/>
          </a:xfrm>
        </p:spPr>
        <p:txBody>
          <a:bodyPr/>
          <a:lstStyle/>
          <a:p>
            <a:pPr lvl="0"/>
            <a:r>
              <a:rPr lang="en-US" dirty="0" smtClean="0"/>
              <a:t>Contract</a:t>
            </a:r>
          </a:p>
          <a:p>
            <a:r>
              <a:rPr lang="en-US" dirty="0" smtClean="0"/>
              <a:t>Losses are excluded from Installment Sales</a:t>
            </a:r>
          </a:p>
          <a:p>
            <a:r>
              <a:rPr lang="en-US" dirty="0" smtClean="0">
                <a:cs typeface="Arial" panose="020B0604020202020204" pitchFamily="34" charset="0"/>
              </a:rPr>
              <a:t>§453(e), Related Persons</a:t>
            </a:r>
          </a:p>
          <a:p>
            <a:pPr lvl="1"/>
            <a:r>
              <a:rPr lang="en-US" dirty="0" smtClean="0">
                <a:cs typeface="Arial" panose="020B0604020202020204" pitchFamily="34" charset="0"/>
              </a:rPr>
              <a:t>2 year window for disposals by related parties </a:t>
            </a:r>
          </a:p>
          <a:p>
            <a:pPr lvl="2"/>
            <a:r>
              <a:rPr lang="en-US" dirty="0" smtClean="0">
                <a:cs typeface="Arial" panose="020B0604020202020204" pitchFamily="34" charset="0"/>
              </a:rPr>
              <a:t>Diminished risk of loss by related party</a:t>
            </a:r>
          </a:p>
          <a:p>
            <a:pPr lvl="2"/>
            <a:r>
              <a:rPr lang="en-US" dirty="0" smtClean="0">
                <a:cs typeface="Arial" panose="020B0604020202020204" pitchFamily="34" charset="0"/>
              </a:rPr>
              <a:t>Except marketable securities</a:t>
            </a:r>
          </a:p>
          <a:p>
            <a:r>
              <a:rPr lang="en-US" dirty="0" smtClean="0">
                <a:cs typeface="Arial" panose="020B0604020202020204" pitchFamily="34" charset="0"/>
              </a:rPr>
              <a:t>§453(f)(4) evidences of indebtedness</a:t>
            </a:r>
          </a:p>
          <a:p>
            <a:pPr lvl="1"/>
            <a:r>
              <a:rPr lang="en-US" dirty="0" smtClean="0">
                <a:cs typeface="Arial" panose="020B0604020202020204" pitchFamily="34" charset="0"/>
              </a:rPr>
              <a:t>Payable on demand</a:t>
            </a:r>
          </a:p>
          <a:p>
            <a:pPr lvl="1"/>
            <a:r>
              <a:rPr lang="en-US" dirty="0" smtClean="0">
                <a:cs typeface="Arial" panose="020B0604020202020204" pitchFamily="34" charset="0"/>
              </a:rPr>
              <a:t>Readily Traded Security</a:t>
            </a:r>
          </a:p>
        </p:txBody>
      </p:sp>
    </p:spTree>
    <p:extLst>
      <p:ext uri="{BB962C8B-B14F-4D97-AF65-F5344CB8AC3E}">
        <p14:creationId xmlns:p14="http://schemas.microsoft.com/office/powerpoint/2010/main" val="2247747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Arial" panose="020B0604020202020204" pitchFamily="34" charset="0"/>
              </a:rPr>
              <a:t>§453 </a:t>
            </a:r>
            <a:r>
              <a:rPr lang="en-US" dirty="0" smtClean="0"/>
              <a:t>Requirements continued</a:t>
            </a:r>
            <a:endParaRPr lang="en-US" dirty="0"/>
          </a:p>
        </p:txBody>
      </p:sp>
      <p:sp>
        <p:nvSpPr>
          <p:cNvPr id="3" name="Content Placeholder 2"/>
          <p:cNvSpPr>
            <a:spLocks noGrp="1"/>
          </p:cNvSpPr>
          <p:nvPr>
            <p:ph idx="1"/>
          </p:nvPr>
        </p:nvSpPr>
        <p:spPr/>
        <p:txBody>
          <a:bodyPr/>
          <a:lstStyle/>
          <a:p>
            <a:r>
              <a:rPr lang="en-US" dirty="0" smtClean="0">
                <a:cs typeface="Arial" panose="020B0604020202020204" pitchFamily="34" charset="0"/>
              </a:rPr>
              <a:t>§453(g) Sale of Depreciable Property to Controlled entity</a:t>
            </a:r>
          </a:p>
          <a:p>
            <a:pPr lvl="1"/>
            <a:r>
              <a:rPr lang="en-US" dirty="0" smtClean="0">
                <a:cs typeface="Arial" panose="020B0604020202020204" pitchFamily="34" charset="0"/>
              </a:rPr>
              <a:t>All payments to be received treated as received in year of sale</a:t>
            </a:r>
          </a:p>
          <a:p>
            <a:pPr lvl="1"/>
            <a:r>
              <a:rPr lang="en-US" dirty="0" smtClean="0">
                <a:cs typeface="Arial" panose="020B0604020202020204" pitchFamily="34" charset="0"/>
              </a:rPr>
              <a:t>No basis increase for B until S includes payments in Gross Income</a:t>
            </a:r>
            <a:r>
              <a:rPr lang="en-US" dirty="0">
                <a:cs typeface="Arial" panose="020B0604020202020204" pitchFamily="34" charset="0"/>
              </a:rPr>
              <a:t/>
            </a:r>
            <a:br>
              <a:rPr lang="en-US" dirty="0">
                <a:cs typeface="Arial" panose="020B0604020202020204" pitchFamily="34" charset="0"/>
              </a:rPr>
            </a:br>
            <a:endParaRPr lang="en-US" dirty="0" smtClean="0">
              <a:cs typeface="Arial" panose="020B0604020202020204" pitchFamily="34" charset="0"/>
            </a:endParaRPr>
          </a:p>
          <a:p>
            <a:r>
              <a:rPr lang="en-US" dirty="0" smtClean="0"/>
              <a:t>Shareholder of Closely Held C corp sells Office Building </a:t>
            </a:r>
          </a:p>
          <a:p>
            <a:pPr lvl="1"/>
            <a:r>
              <a:rPr lang="en-US" dirty="0" smtClean="0"/>
              <a:t>Needs cash </a:t>
            </a:r>
          </a:p>
          <a:p>
            <a:pPr lvl="2"/>
            <a:r>
              <a:rPr lang="en-US" dirty="0" smtClean="0"/>
              <a:t>does not want to take stock in a </a:t>
            </a:r>
            <a:r>
              <a:rPr lang="en-US" dirty="0" smtClean="0">
                <a:cs typeface="Arial" panose="020B0604020202020204" pitchFamily="34" charset="0"/>
              </a:rPr>
              <a:t>§351</a:t>
            </a:r>
            <a:r>
              <a:rPr lang="en-US" dirty="0" smtClean="0"/>
              <a:t> tax free exchange</a:t>
            </a:r>
          </a:p>
          <a:p>
            <a:pPr lvl="2"/>
            <a:endParaRPr lang="en-US" dirty="0"/>
          </a:p>
          <a:p>
            <a:pPr marL="0" indent="0">
              <a:buNone/>
            </a:pPr>
            <a:endParaRPr lang="en-US" dirty="0" smtClean="0"/>
          </a:p>
        </p:txBody>
      </p:sp>
    </p:spTree>
    <p:extLst>
      <p:ext uri="{BB962C8B-B14F-4D97-AF65-F5344CB8AC3E}">
        <p14:creationId xmlns:p14="http://schemas.microsoft.com/office/powerpoint/2010/main" val="3526611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Land </a:t>
            </a:r>
            <a:r>
              <a:rPr lang="en-US" dirty="0"/>
              <a:t>purchased for investment </a:t>
            </a:r>
            <a:br>
              <a:rPr lang="en-US" dirty="0"/>
            </a:br>
            <a:endParaRPr lang="en-US" dirty="0"/>
          </a:p>
        </p:txBody>
      </p:sp>
      <p:sp>
        <p:nvSpPr>
          <p:cNvPr id="5" name="Content Placeholder 4"/>
          <p:cNvSpPr>
            <a:spLocks noGrp="1"/>
          </p:cNvSpPr>
          <p:nvPr>
            <p:ph idx="1"/>
          </p:nvPr>
        </p:nvSpPr>
        <p:spPr/>
        <p:txBody>
          <a:bodyPr>
            <a:normAutofit/>
          </a:bodyPr>
          <a:lstStyle/>
          <a:p>
            <a:r>
              <a:rPr lang="en-US" dirty="0" smtClean="0"/>
              <a:t>A, an individual,  purchased land for Investment in 2010 for $10,000</a:t>
            </a:r>
          </a:p>
          <a:p>
            <a:r>
              <a:rPr lang="en-US" dirty="0" smtClean="0"/>
              <a:t>Sold to B on installment sale 1/1/15 for $20,000</a:t>
            </a:r>
          </a:p>
          <a:p>
            <a:pPr lvl="1"/>
            <a:r>
              <a:rPr lang="en-US" dirty="0" smtClean="0"/>
              <a:t>5 payments of $4,000.</a:t>
            </a:r>
          </a:p>
          <a:p>
            <a:pPr lvl="2"/>
            <a:r>
              <a:rPr lang="en-US" dirty="0" smtClean="0"/>
              <a:t>First Payment is 1/1/15 </a:t>
            </a:r>
          </a:p>
          <a:p>
            <a:pPr lvl="3"/>
            <a:r>
              <a:rPr lang="en-US" dirty="0" smtClean="0"/>
              <a:t>Considered an interest free down payment</a:t>
            </a:r>
          </a:p>
          <a:p>
            <a:pPr lvl="2"/>
            <a:r>
              <a:rPr lang="en-US" dirty="0" smtClean="0"/>
              <a:t>4 Payments due Jan 1 of 2016-2019</a:t>
            </a:r>
          </a:p>
          <a:p>
            <a:pPr lvl="2"/>
            <a:endParaRPr lang="en-US" dirty="0" smtClean="0"/>
          </a:p>
          <a:p>
            <a:pPr lvl="1"/>
            <a:r>
              <a:rPr lang="en-US" dirty="0" smtClean="0"/>
              <a:t>A incurred $500 selling costs</a:t>
            </a:r>
          </a:p>
          <a:p>
            <a:pPr lvl="1"/>
            <a:endParaRPr lang="en-US" dirty="0" smtClean="0"/>
          </a:p>
          <a:p>
            <a:pPr marL="457200" lvl="1" indent="0">
              <a:buNone/>
            </a:pPr>
            <a:endParaRPr lang="en-US" dirty="0" smtClean="0"/>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390196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88431583"/>
              </p:ext>
            </p:extLst>
          </p:nvPr>
        </p:nvGraphicFramePr>
        <p:xfrm>
          <a:off x="5976256" y="2201182"/>
          <a:ext cx="4539344" cy="1483360"/>
        </p:xfrm>
        <a:graphic>
          <a:graphicData uri="http://schemas.openxmlformats.org/drawingml/2006/table">
            <a:tbl>
              <a:tblPr firstRow="1" bandRow="1">
                <a:tableStyleId>{5C22544A-7EE6-4342-B048-85BDC9FD1C3A}</a:tableStyleId>
              </a:tblPr>
              <a:tblGrid>
                <a:gridCol w="2269672"/>
                <a:gridCol w="2269672"/>
              </a:tblGrid>
              <a:tr h="370840">
                <a:tc>
                  <a:txBody>
                    <a:bodyPr/>
                    <a:lstStyle/>
                    <a:p>
                      <a:r>
                        <a:rPr lang="en-US" b="1" i="0" baseline="0" dirty="0" smtClean="0">
                          <a:solidFill>
                            <a:schemeClr val="tx1"/>
                          </a:solidFill>
                        </a:rPr>
                        <a:t>Sales Contract</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i="0" baseline="0" dirty="0" smtClean="0">
                          <a:solidFill>
                            <a:schemeClr val="tx1"/>
                          </a:solidFill>
                        </a:rPr>
                        <a:t>$     20,000</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i="0" baseline="0" dirty="0" smtClean="0">
                          <a:solidFill>
                            <a:schemeClr val="tx1"/>
                          </a:solidFill>
                        </a:rPr>
                        <a:t>Adjusted Basis</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i="0" baseline="0" dirty="0" smtClean="0">
                          <a:solidFill>
                            <a:schemeClr val="tx1"/>
                          </a:solidFill>
                        </a:rPr>
                        <a:t>$      10,000</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i="0" baseline="0" dirty="0" smtClean="0">
                          <a:solidFill>
                            <a:schemeClr val="tx1"/>
                          </a:solidFill>
                        </a:rPr>
                        <a:t>Selling Expense</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i="0" baseline="0" dirty="0" smtClean="0">
                          <a:solidFill>
                            <a:schemeClr val="tx1"/>
                          </a:solidFill>
                        </a:rPr>
                        <a:t>$            500</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i="0" baseline="0" dirty="0" smtClean="0">
                          <a:solidFill>
                            <a:schemeClr val="tx1"/>
                          </a:solidFill>
                        </a:rPr>
                        <a:t>Gross Profit</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i="0" baseline="0" dirty="0" smtClean="0">
                          <a:solidFill>
                            <a:schemeClr val="tx1"/>
                          </a:solidFill>
                        </a:rPr>
                        <a:t>$         9,500</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lstStyle/>
          <a:p>
            <a:r>
              <a:rPr lang="en-US" dirty="0" smtClean="0"/>
              <a:t>Gross Profit % Calculation</a:t>
            </a:r>
            <a:endParaRPr lang="en-US" dirty="0"/>
          </a:p>
        </p:txBody>
      </p:sp>
      <p:sp>
        <p:nvSpPr>
          <p:cNvPr id="3" name="Content Placeholder 2"/>
          <p:cNvSpPr>
            <a:spLocks noGrp="1"/>
          </p:cNvSpPr>
          <p:nvPr>
            <p:ph idx="4294967295"/>
          </p:nvPr>
        </p:nvSpPr>
        <p:spPr>
          <a:xfrm>
            <a:off x="0" y="1825625"/>
            <a:ext cx="10515600" cy="2517775"/>
          </a:xfrm>
        </p:spPr>
        <p:txBody>
          <a:bodyPr/>
          <a:lstStyle/>
          <a:p>
            <a:pPr marL="457200" lvl="1" indent="0">
              <a:buNone/>
            </a:pPr>
            <a:endParaRPr lang="en-US" sz="2800" dirty="0" smtClean="0"/>
          </a:p>
          <a:p>
            <a:pPr marL="457200" lvl="1" indent="0">
              <a:buNone/>
            </a:pPr>
            <a:r>
              <a:rPr lang="en-US" sz="2800" dirty="0" smtClean="0"/>
              <a:t>			Gross Profit</a:t>
            </a:r>
          </a:p>
          <a:p>
            <a:r>
              <a:rPr lang="en-US" dirty="0" smtClean="0"/>
              <a:t>Gross Profit % =	</a:t>
            </a:r>
          </a:p>
          <a:p>
            <a:pPr marL="0" indent="0">
              <a:buNone/>
            </a:pPr>
            <a:r>
              <a:rPr lang="en-US" sz="2800" dirty="0"/>
              <a:t>	</a:t>
            </a:r>
            <a:r>
              <a:rPr lang="en-US" sz="2800" dirty="0" smtClean="0"/>
              <a:t>		Contract Price</a:t>
            </a:r>
            <a:endParaRPr lang="en-US" sz="2800" dirty="0"/>
          </a:p>
        </p:txBody>
      </p:sp>
      <p:cxnSp>
        <p:nvCxnSpPr>
          <p:cNvPr id="5" name="Straight Connector 4"/>
          <p:cNvCxnSpPr/>
          <p:nvPr/>
        </p:nvCxnSpPr>
        <p:spPr>
          <a:xfrm flipV="1">
            <a:off x="2912077" y="3086895"/>
            <a:ext cx="1795848" cy="24712"/>
          </a:xfrm>
          <a:prstGeom prst="line">
            <a:avLst/>
          </a:prstGeom>
          <a:ln>
            <a:prstDash val="solid"/>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200400" y="4751614"/>
            <a:ext cx="6570645" cy="584775"/>
          </a:xfrm>
          <a:prstGeom prst="rect">
            <a:avLst/>
          </a:prstGeom>
          <a:noFill/>
        </p:spPr>
        <p:txBody>
          <a:bodyPr wrap="none" rtlCol="0">
            <a:spAutoFit/>
          </a:bodyPr>
          <a:lstStyle/>
          <a:p>
            <a:r>
              <a:rPr lang="en-US" sz="3200" dirty="0" smtClean="0"/>
              <a:t>Gross Profit % = 9,500/ 20,000 = .4750</a:t>
            </a:r>
            <a:endParaRPr lang="en-US" sz="3200" dirty="0"/>
          </a:p>
        </p:txBody>
      </p:sp>
    </p:spTree>
    <p:extLst>
      <p:ext uri="{BB962C8B-B14F-4D97-AF65-F5344CB8AC3E}">
        <p14:creationId xmlns:p14="http://schemas.microsoft.com/office/powerpoint/2010/main" val="27356173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43464"/>
            <a:ext cx="11768667" cy="6744351"/>
          </a:xfrm>
          <a:prstGeom prst="rect">
            <a:avLst/>
          </a:prstGeom>
        </p:spPr>
      </p:pic>
    </p:spTree>
    <p:extLst>
      <p:ext uri="{BB962C8B-B14F-4D97-AF65-F5344CB8AC3E}">
        <p14:creationId xmlns:p14="http://schemas.microsoft.com/office/powerpoint/2010/main" val="2739837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854160"/>
            <a:ext cx="11672814" cy="4129007"/>
          </a:xfrm>
          <a:prstGeom prst="rect">
            <a:avLst/>
          </a:prstGeom>
        </p:spPr>
      </p:pic>
      <p:sp>
        <p:nvSpPr>
          <p:cNvPr id="3" name="Oval 2"/>
          <p:cNvSpPr/>
          <p:nvPr/>
        </p:nvSpPr>
        <p:spPr>
          <a:xfrm>
            <a:off x="8771467" y="999067"/>
            <a:ext cx="2573866"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359230" y="5537200"/>
            <a:ext cx="7915578" cy="646331"/>
          </a:xfrm>
          <a:prstGeom prst="rect">
            <a:avLst/>
          </a:prstGeom>
          <a:noFill/>
        </p:spPr>
        <p:txBody>
          <a:bodyPr wrap="square" rtlCol="0">
            <a:spAutoFit/>
          </a:bodyPr>
          <a:lstStyle/>
          <a:p>
            <a:r>
              <a:rPr lang="en-US" dirty="0" smtClean="0"/>
              <a:t>There is no interest because a down payment generally is interest free.</a:t>
            </a:r>
          </a:p>
          <a:p>
            <a:r>
              <a:rPr lang="en-US" dirty="0" smtClean="0"/>
              <a:t>The capital gain was calculated on 6252 as $4000 x 47.5% </a:t>
            </a:r>
            <a:endParaRPr lang="en-US" dirty="0"/>
          </a:p>
        </p:txBody>
      </p:sp>
      <p:sp>
        <p:nvSpPr>
          <p:cNvPr id="5" name="Oval 4"/>
          <p:cNvSpPr/>
          <p:nvPr/>
        </p:nvSpPr>
        <p:spPr>
          <a:xfrm>
            <a:off x="9699171" y="2612571"/>
            <a:ext cx="1646162" cy="3592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0556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Adequate Interest?</a:t>
            </a:r>
            <a:endParaRPr lang="en-US" dirty="0"/>
          </a:p>
        </p:txBody>
      </p:sp>
      <p:sp>
        <p:nvSpPr>
          <p:cNvPr id="3" name="Content Placeholder 2"/>
          <p:cNvSpPr>
            <a:spLocks noGrp="1"/>
          </p:cNvSpPr>
          <p:nvPr>
            <p:ph idx="1"/>
          </p:nvPr>
        </p:nvSpPr>
        <p:spPr/>
        <p:txBody>
          <a:bodyPr>
            <a:normAutofit/>
          </a:bodyPr>
          <a:lstStyle/>
          <a:p>
            <a:r>
              <a:rPr lang="en-US" dirty="0" smtClean="0"/>
              <a:t>Contract has adequate interest if the stated interest is greater than the Test Rate   </a:t>
            </a:r>
            <a:r>
              <a:rPr lang="en-US" dirty="0" smtClean="0">
                <a:cs typeface="Arial" panose="020B0604020202020204" pitchFamily="34" charset="0"/>
              </a:rPr>
              <a:t>§483(b)</a:t>
            </a:r>
            <a:r>
              <a:rPr lang="en-US" dirty="0" smtClean="0">
                <a:cs typeface="Arial" panose="020B0604020202020204" pitchFamily="34" charset="0"/>
                <a:sym typeface="Wingdings" panose="05000000000000000000" pitchFamily="2" charset="2"/>
              </a:rPr>
              <a:t>§1274(b)(2)</a:t>
            </a:r>
            <a:endParaRPr lang="en-US" dirty="0" smtClean="0"/>
          </a:p>
          <a:p>
            <a:pPr lvl="1"/>
            <a:r>
              <a:rPr lang="en-US" dirty="0" smtClean="0"/>
              <a:t>Test Rate is the 3 month rate the lower of the 3 month period</a:t>
            </a:r>
          </a:p>
          <a:p>
            <a:pPr lvl="2"/>
            <a:r>
              <a:rPr lang="en-US" dirty="0" smtClean="0"/>
              <a:t>Binding contract</a:t>
            </a:r>
          </a:p>
          <a:p>
            <a:pPr lvl="2"/>
            <a:r>
              <a:rPr lang="en-US" dirty="0" smtClean="0"/>
              <a:t>Sales Executed.</a:t>
            </a:r>
          </a:p>
          <a:p>
            <a:pPr lvl="1"/>
            <a:r>
              <a:rPr lang="en-US" dirty="0" smtClean="0"/>
              <a:t>Rate used depends on length of contract and compounding periods</a:t>
            </a:r>
          </a:p>
          <a:p>
            <a:pPr lvl="2"/>
            <a:r>
              <a:rPr lang="en-US" dirty="0" smtClean="0"/>
              <a:t>&lt;= 3 year	AFR Short Term</a:t>
            </a:r>
          </a:p>
          <a:p>
            <a:pPr lvl="2"/>
            <a:r>
              <a:rPr lang="en-US" dirty="0" smtClean="0"/>
              <a:t>&gt;3 &lt;= 9 year	AFR Mid Term</a:t>
            </a:r>
          </a:p>
          <a:p>
            <a:pPr lvl="2"/>
            <a:r>
              <a:rPr lang="en-US" dirty="0" smtClean="0"/>
              <a:t>&gt; 9 year	AFR Long Term</a:t>
            </a:r>
          </a:p>
          <a:p>
            <a:pPr lvl="1"/>
            <a:r>
              <a:rPr lang="en-US" dirty="0" smtClean="0"/>
              <a:t>Table 1 of the Revenue Ruling is used</a:t>
            </a:r>
          </a:p>
          <a:p>
            <a:pPr lvl="2"/>
            <a:endParaRPr lang="en-US" dirty="0"/>
          </a:p>
        </p:txBody>
      </p:sp>
    </p:spTree>
    <p:extLst>
      <p:ext uri="{BB962C8B-B14F-4D97-AF65-F5344CB8AC3E}">
        <p14:creationId xmlns:p14="http://schemas.microsoft.com/office/powerpoint/2010/main" val="1691031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AFR Examples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609062204"/>
              </p:ext>
            </p:extLst>
          </p:nvPr>
        </p:nvGraphicFramePr>
        <p:xfrm>
          <a:off x="1679509" y="1690686"/>
          <a:ext cx="8546841" cy="4336892"/>
        </p:xfrm>
        <a:graphic>
          <a:graphicData uri="http://schemas.openxmlformats.org/drawingml/2006/table">
            <a:tbl>
              <a:tblPr>
                <a:tableStyleId>{5C22544A-7EE6-4342-B048-85BDC9FD1C3A}</a:tableStyleId>
              </a:tblPr>
              <a:tblGrid>
                <a:gridCol w="1514795"/>
                <a:gridCol w="1331976"/>
                <a:gridCol w="1671497"/>
                <a:gridCol w="1567030"/>
                <a:gridCol w="1305858"/>
                <a:gridCol w="1155685"/>
              </a:tblGrid>
              <a:tr h="30977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Year</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Table 1:  AFR</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Annual</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Semiannual</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Quarterly</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Monthly</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smtClean="0">
                          <a:effectLst/>
                        </a:rPr>
                        <a:t>Jan, 2015</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r>
                        <a:rPr lang="en-US" sz="1100" u="none" strike="noStrike" dirty="0">
                          <a:effectLst/>
                        </a:rPr>
                        <a:t>Short-Term</a:t>
                      </a:r>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0.41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0.41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0.41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0.41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r>
                        <a:rPr lang="en-US" sz="1100" u="none" strike="noStrike" dirty="0">
                          <a:effectLst/>
                        </a:rPr>
                        <a:t>Mid-Term</a:t>
                      </a:r>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u="none" strike="noStrike" dirty="0" smtClean="0">
                          <a:solidFill>
                            <a:srgbClr val="FF0000"/>
                          </a:solidFill>
                          <a:effectLst/>
                        </a:rPr>
                        <a:t>1.75</a:t>
                      </a:r>
                      <a:endParaRPr lang="en-US" sz="1800" b="0" i="0" u="none" strike="noStrike" dirty="0">
                        <a:solidFill>
                          <a:srgbClr val="FF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1.74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1.74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1.73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r>
                        <a:rPr lang="en-US" sz="1100" u="none" strike="noStrike" dirty="0">
                          <a:effectLst/>
                        </a:rPr>
                        <a:t>Long-Term</a:t>
                      </a:r>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2.67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2.65</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2.64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smtClean="0">
                          <a:effectLst/>
                        </a:rPr>
                        <a:t>2.64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u="none" strike="noStrike" dirty="0">
                          <a:effectLst/>
                        </a:rPr>
                        <a:t>Jan, 2000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r>
                        <a:rPr lang="en-US" sz="1100" u="none" strike="noStrike" dirty="0">
                          <a:effectLst/>
                        </a:rPr>
                        <a:t>Short-Term</a:t>
                      </a:r>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5.88</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5.8</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5.76</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5.73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r>
                        <a:rPr lang="en-US" sz="1100" u="none" strike="noStrike" dirty="0">
                          <a:effectLst/>
                        </a:rPr>
                        <a:t>Mid-Term</a:t>
                      </a:r>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6.21</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6.12</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6.07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6.04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r>
                        <a:rPr lang="en-US" sz="1100" u="none" strike="noStrike" dirty="0">
                          <a:effectLst/>
                        </a:rPr>
                        <a:t>Long-Term</a:t>
                      </a:r>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6.45</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6.35</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6.3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6.27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100" b="0" i="0" u="none" strike="noStrike" dirty="0" smtClean="0">
                          <a:solidFill>
                            <a:schemeClr val="dk1"/>
                          </a:solidFill>
                          <a:effectLst/>
                          <a:latin typeface="+mn-lt"/>
                        </a:rPr>
                        <a:t>Jun,</a:t>
                      </a:r>
                      <a:r>
                        <a:rPr lang="en-US" sz="1100" b="0" i="0" u="none" strike="noStrike" baseline="0" dirty="0" smtClean="0">
                          <a:solidFill>
                            <a:schemeClr val="dk1"/>
                          </a:solidFill>
                          <a:effectLst/>
                          <a:latin typeface="+mn-lt"/>
                        </a:rPr>
                        <a:t> 1990</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r>
                        <a:rPr lang="en-US" sz="1100" u="none" strike="noStrike" dirty="0">
                          <a:effectLst/>
                        </a:rPr>
                        <a:t>Short-Term</a:t>
                      </a:r>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8.4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8.23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8.15</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8.09</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r>
                        <a:rPr lang="en-US" sz="1100" u="none" strike="noStrike" dirty="0">
                          <a:effectLst/>
                        </a:rPr>
                        <a:t>Mid-Term</a:t>
                      </a:r>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8.66</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8.48</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8.39</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100" u="none" strike="noStrike" dirty="0">
                          <a:effectLst/>
                        </a:rPr>
                        <a:t>8.33</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9778">
                <a:tc>
                  <a:txBody>
                    <a:bodyPr/>
                    <a:lstStyle/>
                    <a:p>
                      <a:pPr algn="l" fontAlgn="b"/>
                      <a:r>
                        <a:rPr lang="en-US" sz="1100" u="none" strike="noStrike" dirty="0">
                          <a:effectLst/>
                        </a:rPr>
                        <a:t>Long-Term</a:t>
                      </a:r>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dirty="0">
                          <a:effectLst/>
                        </a:rPr>
                        <a:t>8.67</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dirty="0">
                          <a:effectLst/>
                        </a:rPr>
                        <a:t>8.49</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dirty="0">
                          <a:effectLst/>
                        </a:rPr>
                        <a:t>8.4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dirty="0">
                          <a:effectLst/>
                        </a:rPr>
                        <a:t>8.34</a:t>
                      </a:r>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3" name="TextBox 2"/>
          <p:cNvSpPr txBox="1"/>
          <p:nvPr/>
        </p:nvSpPr>
        <p:spPr>
          <a:xfrm>
            <a:off x="2743200" y="6211669"/>
            <a:ext cx="5302221" cy="646331"/>
          </a:xfrm>
          <a:prstGeom prst="rect">
            <a:avLst/>
          </a:prstGeom>
          <a:noFill/>
        </p:spPr>
        <p:txBody>
          <a:bodyPr wrap="none" rtlCol="0">
            <a:spAutoFit/>
          </a:bodyPr>
          <a:lstStyle/>
          <a:p>
            <a:r>
              <a:rPr lang="en-US" dirty="0"/>
              <a:t>https://apps.irs.gov/app/picklist/list/federalRates.html</a:t>
            </a:r>
          </a:p>
          <a:p>
            <a:endParaRPr lang="en-US" dirty="0"/>
          </a:p>
        </p:txBody>
      </p:sp>
    </p:spTree>
    <p:extLst>
      <p:ext uri="{BB962C8B-B14F-4D97-AF65-F5344CB8AC3E}">
        <p14:creationId xmlns:p14="http://schemas.microsoft.com/office/powerpoint/2010/main" val="693770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3996" y="-31751"/>
            <a:ext cx="11564008" cy="6921501"/>
          </a:xfrm>
          <a:prstGeom prst="rect">
            <a:avLst/>
          </a:prstGeom>
        </p:spPr>
      </p:pic>
    </p:spTree>
    <p:extLst>
      <p:ext uri="{BB962C8B-B14F-4D97-AF65-F5344CB8AC3E}">
        <p14:creationId xmlns:p14="http://schemas.microsoft.com/office/powerpoint/2010/main" val="520284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§483 Rules Generally Apply</a:t>
            </a:r>
            <a:endParaRPr lang="en-US" dirty="0"/>
          </a:p>
        </p:txBody>
      </p:sp>
      <p:sp>
        <p:nvSpPr>
          <p:cNvPr id="3" name="Content Placeholder 2"/>
          <p:cNvSpPr>
            <a:spLocks noGrp="1"/>
          </p:cNvSpPr>
          <p:nvPr>
            <p:ph idx="1"/>
          </p:nvPr>
        </p:nvSpPr>
        <p:spPr/>
        <p:txBody>
          <a:bodyPr/>
          <a:lstStyle/>
          <a:p>
            <a:r>
              <a:rPr lang="en-US" dirty="0" smtClean="0"/>
              <a:t>Total Unstated Interest </a:t>
            </a:r>
          </a:p>
          <a:p>
            <a:r>
              <a:rPr lang="en-US" dirty="0" smtClean="0"/>
              <a:t>Excess of Sum of Payments over PV of Interest and PV of Payments</a:t>
            </a:r>
          </a:p>
        </p:txBody>
      </p:sp>
      <mc:AlternateContent xmlns:mc="http://schemas.openxmlformats.org/markup-compatibility/2006" xmlns:a14="http://schemas.microsoft.com/office/drawing/2010/main">
        <mc:Choice Requires="a14">
          <p:sp>
            <p:nvSpPr>
              <p:cNvPr id="4" name="Rectangle 3"/>
              <p:cNvSpPr/>
              <p:nvPr/>
            </p:nvSpPr>
            <p:spPr>
              <a:xfrm>
                <a:off x="680357" y="3398308"/>
                <a:ext cx="6096000" cy="1205971"/>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𝑃𝑉</m:t>
                      </m:r>
                      <m:r>
                        <a:rPr lang="en-US" i="1">
                          <a:latin typeface="Cambria Math" panose="02040503050406030204" pitchFamily="18" charset="0"/>
                        </a:rPr>
                        <m:t>=</m:t>
                      </m:r>
                      <m:r>
                        <a:rPr lang="en-US" i="1">
                          <a:latin typeface="Cambria Math" panose="02040503050406030204" pitchFamily="18" charset="0"/>
                        </a:rPr>
                        <m:t>𝐹𝑉𝑛</m:t>
                      </m:r>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𝐾</m:t>
                                      </m:r>
                                    </m:e>
                                  </m:d>
                                </m:e>
                                <m:sup>
                                  <m:r>
                                    <a:rPr lang="en-US" i="1">
                                      <a:latin typeface="Cambria Math" panose="02040503050406030204" pitchFamily="18" charset="0"/>
                                    </a:rPr>
                                    <m:t>𝑛</m:t>
                                  </m:r>
                                </m:sup>
                              </m:sSup>
                            </m:den>
                          </m:f>
                        </m:e>
                      </m:d>
                    </m:oMath>
                  </m:oMathPara>
                </a14:m>
                <a:endParaRPr lang="en-US" dirty="0"/>
              </a:p>
              <a:p>
                <a:r>
                  <a:rPr lang="en-US" dirty="0"/>
                  <a:t>	K = interest per period</a:t>
                </a:r>
              </a:p>
              <a:p>
                <a:r>
                  <a:rPr lang="en-US" dirty="0"/>
                  <a:t>	n = number of periods</a:t>
                </a:r>
              </a:p>
            </p:txBody>
          </p:sp>
        </mc:Choice>
        <mc:Fallback xmlns="">
          <p:sp>
            <p:nvSpPr>
              <p:cNvPr id="4" name="Rectangle 3"/>
              <p:cNvSpPr>
                <a:spLocks noRot="1" noChangeAspect="1" noMove="1" noResize="1" noEditPoints="1" noAdjustHandles="1" noChangeArrowheads="1" noChangeShapeType="1" noTextEdit="1"/>
              </p:cNvSpPr>
              <p:nvPr/>
            </p:nvSpPr>
            <p:spPr>
              <a:xfrm>
                <a:off x="680357" y="3398308"/>
                <a:ext cx="6096000" cy="1205971"/>
              </a:xfrm>
              <a:prstGeom prst="rect">
                <a:avLst/>
              </a:prstGeom>
              <a:blipFill rotWithShape="0">
                <a:blip r:embed="rId3"/>
                <a:stretch>
                  <a:fillRect b="-7071"/>
                </a:stretch>
              </a:blipFill>
            </p:spPr>
            <p:txBody>
              <a:bodyPr/>
              <a:lstStyle/>
              <a:p>
                <a:r>
                  <a:rPr lang="en-US">
                    <a:noFill/>
                  </a:rPr>
                  <a:t> </a:t>
                </a:r>
              </a:p>
            </p:txBody>
          </p:sp>
        </mc:Fallback>
      </mc:AlternateContent>
    </p:spTree>
    <p:extLst>
      <p:ext uri="{BB962C8B-B14F-4D97-AF65-F5344CB8AC3E}">
        <p14:creationId xmlns:p14="http://schemas.microsoft.com/office/powerpoint/2010/main" val="3409443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Act of 1926</a:t>
            </a:r>
            <a:endParaRPr lang="en-US" dirty="0"/>
          </a:p>
        </p:txBody>
      </p:sp>
      <p:sp>
        <p:nvSpPr>
          <p:cNvPr id="3" name="Content Placeholder 2"/>
          <p:cNvSpPr>
            <a:spLocks noGrp="1"/>
          </p:cNvSpPr>
          <p:nvPr>
            <p:ph idx="1"/>
          </p:nvPr>
        </p:nvSpPr>
        <p:spPr/>
        <p:txBody>
          <a:bodyPr>
            <a:normAutofit lnSpcReduction="10000"/>
          </a:bodyPr>
          <a:lstStyle/>
          <a:p>
            <a:r>
              <a:rPr lang="en-US" dirty="0"/>
              <a:t>CHAP. 27.</a:t>
            </a:r>
          </a:p>
          <a:p>
            <a:r>
              <a:rPr lang="en-US" dirty="0"/>
              <a:t>—An Act To reduce and equalize taxation, to provide revenue, </a:t>
            </a:r>
            <a:r>
              <a:rPr lang="en-US" dirty="0" smtClean="0"/>
              <a:t>and </a:t>
            </a:r>
            <a:r>
              <a:rPr lang="en-US" dirty="0"/>
              <a:t>for other purposes. </a:t>
            </a:r>
          </a:p>
          <a:p>
            <a:pPr lvl="1"/>
            <a:r>
              <a:rPr lang="en-US" dirty="0"/>
              <a:t>Wherewithal-to-Pay Concept</a:t>
            </a:r>
          </a:p>
          <a:p>
            <a:pPr lvl="1"/>
            <a:r>
              <a:rPr lang="en-US" dirty="0"/>
              <a:t>Realized vs Recognized Gain</a:t>
            </a:r>
          </a:p>
          <a:p>
            <a:r>
              <a:rPr lang="en-US" dirty="0" smtClean="0">
                <a:cs typeface="Arial" panose="020B0604020202020204" pitchFamily="34" charset="0"/>
              </a:rPr>
              <a:t>§212(d)</a:t>
            </a:r>
          </a:p>
          <a:p>
            <a:r>
              <a:rPr lang="en-US" dirty="0" smtClean="0"/>
              <a:t>A person who regularly </a:t>
            </a:r>
            <a:r>
              <a:rPr lang="en-US" dirty="0"/>
              <a:t>sells or otherwise </a:t>
            </a:r>
            <a:r>
              <a:rPr lang="en-US" dirty="0" smtClean="0"/>
              <a:t>disposes </a:t>
            </a:r>
            <a:r>
              <a:rPr lang="en-US" dirty="0"/>
              <a:t>of personal property on the installment </a:t>
            </a:r>
            <a:r>
              <a:rPr lang="en-US" dirty="0" smtClean="0"/>
              <a:t>plan.</a:t>
            </a:r>
          </a:p>
          <a:p>
            <a:r>
              <a:rPr lang="en-US" dirty="0" smtClean="0"/>
              <a:t>Casual sale of personal property or sale of Real Property</a:t>
            </a:r>
          </a:p>
          <a:p>
            <a:pPr lvl="1"/>
            <a:r>
              <a:rPr lang="en-US" dirty="0" smtClean="0"/>
              <a:t>Less than ¼ of selling price in first year</a:t>
            </a:r>
          </a:p>
          <a:p>
            <a:endParaRPr lang="en-US" dirty="0"/>
          </a:p>
        </p:txBody>
      </p:sp>
    </p:spTree>
    <p:extLst>
      <p:ext uri="{BB962C8B-B14F-4D97-AF65-F5344CB8AC3E}">
        <p14:creationId xmlns:p14="http://schemas.microsoft.com/office/powerpoint/2010/main" val="2234998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346502"/>
            <a:ext cx="10515600" cy="1325563"/>
          </a:xfrm>
        </p:spPr>
        <p:txBody>
          <a:bodyPr/>
          <a:lstStyle/>
          <a:p>
            <a:r>
              <a:rPr lang="en-US" dirty="0" smtClean="0"/>
              <a:t>Cash Flow Timeline For Land</a:t>
            </a:r>
            <a:endParaRPr lang="en-US" dirty="0"/>
          </a:p>
        </p:txBody>
      </p:sp>
      <p:sp>
        <p:nvSpPr>
          <p:cNvPr id="3" name="Content Placeholder 2"/>
          <p:cNvSpPr>
            <a:spLocks noGrp="1"/>
          </p:cNvSpPr>
          <p:nvPr>
            <p:ph idx="1"/>
          </p:nvPr>
        </p:nvSpPr>
        <p:spPr>
          <a:xfrm>
            <a:off x="628054" y="2299969"/>
            <a:ext cx="10515600" cy="3812309"/>
          </a:xfrm>
        </p:spPr>
        <p:txBody>
          <a:bodyPr/>
          <a:lstStyle/>
          <a:p>
            <a:pPr marL="0" indent="0">
              <a:buNone/>
            </a:pPr>
            <a:r>
              <a:rPr lang="en-US" dirty="0" smtClean="0"/>
              <a:t>Build a Cash Flow Timeline:  Down Payment + 4 Installment Payments</a:t>
            </a:r>
          </a:p>
        </p:txBody>
      </p:sp>
      <p:cxnSp>
        <p:nvCxnSpPr>
          <p:cNvPr id="5" name="Straight Connector 4"/>
          <p:cNvCxnSpPr/>
          <p:nvPr/>
        </p:nvCxnSpPr>
        <p:spPr>
          <a:xfrm>
            <a:off x="2164702" y="3265714"/>
            <a:ext cx="3654606" cy="1975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0800000" flipV="1">
            <a:off x="2396871" y="3352186"/>
            <a:ext cx="4435226" cy="201090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0800000" flipV="1">
            <a:off x="2371773" y="3279081"/>
            <a:ext cx="3038442" cy="12966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V="1">
            <a:off x="2303841" y="3285468"/>
            <a:ext cx="1397511" cy="86747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27543" y="3400044"/>
            <a:ext cx="1467774" cy="369332"/>
          </a:xfrm>
          <a:prstGeom prst="rect">
            <a:avLst/>
          </a:prstGeom>
          <a:noFill/>
        </p:spPr>
        <p:txBody>
          <a:bodyPr wrap="none" rtlCol="0">
            <a:spAutoFit/>
          </a:bodyPr>
          <a:lstStyle/>
          <a:p>
            <a:r>
              <a:rPr lang="en-US" dirty="0" smtClean="0"/>
              <a:t>Down     4000</a:t>
            </a:r>
            <a:endParaRPr lang="en-US" baseline="30000" dirty="0"/>
          </a:p>
        </p:txBody>
      </p:sp>
      <p:sp>
        <p:nvSpPr>
          <p:cNvPr id="37" name="TextBox 36"/>
          <p:cNvSpPr txBox="1"/>
          <p:nvPr/>
        </p:nvSpPr>
        <p:spPr>
          <a:xfrm>
            <a:off x="2892164" y="4993758"/>
            <a:ext cx="2034074" cy="646331"/>
          </a:xfrm>
          <a:prstGeom prst="rect">
            <a:avLst/>
          </a:prstGeom>
          <a:noFill/>
        </p:spPr>
        <p:txBody>
          <a:bodyPr wrap="square" rtlCol="0">
            <a:spAutoFit/>
          </a:bodyPr>
          <a:lstStyle/>
          <a:p>
            <a:r>
              <a:rPr lang="en-US" dirty="0"/>
              <a:t>PV = </a:t>
            </a:r>
            <a:r>
              <a:rPr lang="en-US" dirty="0" smtClean="0"/>
              <a:t>4000/[1.0175)</a:t>
            </a:r>
            <a:r>
              <a:rPr lang="en-US" sz="1600" baseline="30000" dirty="0" smtClean="0"/>
              <a:t>3</a:t>
            </a:r>
            <a:r>
              <a:rPr lang="en-US" dirty="0" smtClean="0"/>
              <a:t> </a:t>
            </a:r>
            <a:endParaRPr lang="en-US" dirty="0"/>
          </a:p>
        </p:txBody>
      </p:sp>
      <p:sp>
        <p:nvSpPr>
          <p:cNvPr id="39" name="TextBox 38"/>
          <p:cNvSpPr txBox="1"/>
          <p:nvPr/>
        </p:nvSpPr>
        <p:spPr>
          <a:xfrm>
            <a:off x="1940986" y="3820804"/>
            <a:ext cx="2034074" cy="369332"/>
          </a:xfrm>
          <a:prstGeom prst="rect">
            <a:avLst/>
          </a:prstGeom>
          <a:noFill/>
        </p:spPr>
        <p:txBody>
          <a:bodyPr wrap="square" rtlCol="0">
            <a:spAutoFit/>
          </a:bodyPr>
          <a:lstStyle/>
          <a:p>
            <a:r>
              <a:rPr lang="en-US" dirty="0"/>
              <a:t>PV </a:t>
            </a:r>
            <a:r>
              <a:rPr lang="en-US" dirty="0" smtClean="0"/>
              <a:t>=4000/[1.0175)</a:t>
            </a:r>
            <a:r>
              <a:rPr lang="en-US" sz="1600" baseline="30000" dirty="0" smtClean="0"/>
              <a:t>1</a:t>
            </a:r>
            <a:r>
              <a:rPr lang="en-US" dirty="0" smtClean="0"/>
              <a:t> </a:t>
            </a:r>
            <a:endParaRPr lang="en-US" dirty="0"/>
          </a:p>
        </p:txBody>
      </p:sp>
      <p:sp>
        <p:nvSpPr>
          <p:cNvPr id="40" name="TextBox 39"/>
          <p:cNvSpPr txBox="1"/>
          <p:nvPr/>
        </p:nvSpPr>
        <p:spPr>
          <a:xfrm>
            <a:off x="1454441" y="4625987"/>
            <a:ext cx="2205135" cy="369332"/>
          </a:xfrm>
          <a:prstGeom prst="rect">
            <a:avLst/>
          </a:prstGeom>
          <a:noFill/>
        </p:spPr>
        <p:txBody>
          <a:bodyPr wrap="square" rtlCol="0">
            <a:spAutoFit/>
          </a:bodyPr>
          <a:lstStyle/>
          <a:p>
            <a:r>
              <a:rPr lang="en-US" dirty="0"/>
              <a:t>PV = </a:t>
            </a:r>
            <a:r>
              <a:rPr lang="en-US" dirty="0" smtClean="0"/>
              <a:t>4000/[1.0175)</a:t>
            </a:r>
            <a:r>
              <a:rPr lang="en-US" sz="1600" baseline="30000" dirty="0" smtClean="0"/>
              <a:t>2</a:t>
            </a:r>
            <a:r>
              <a:rPr lang="en-US" dirty="0" smtClean="0"/>
              <a:t> </a:t>
            </a:r>
            <a:endParaRPr lang="en-US" dirty="0"/>
          </a:p>
        </p:txBody>
      </p:sp>
      <p:sp>
        <p:nvSpPr>
          <p:cNvPr id="43" name="TextBox 42"/>
          <p:cNvSpPr txBox="1"/>
          <p:nvPr/>
        </p:nvSpPr>
        <p:spPr>
          <a:xfrm>
            <a:off x="8904537" y="2666642"/>
            <a:ext cx="3052665" cy="2308324"/>
          </a:xfrm>
          <a:prstGeom prst="rect">
            <a:avLst/>
          </a:prstGeom>
          <a:noFill/>
        </p:spPr>
        <p:txBody>
          <a:bodyPr wrap="square" rtlCol="0">
            <a:spAutoFit/>
          </a:bodyPr>
          <a:lstStyle/>
          <a:p>
            <a:r>
              <a:rPr lang="en-US" dirty="0" smtClean="0"/>
              <a:t>Financial Calculator</a:t>
            </a:r>
          </a:p>
          <a:p>
            <a:r>
              <a:rPr lang="en-US" dirty="0" smtClean="0"/>
              <a:t>N=4		</a:t>
            </a:r>
          </a:p>
          <a:p>
            <a:r>
              <a:rPr lang="en-US" dirty="0" smtClean="0"/>
              <a:t>I=1.75%		</a:t>
            </a:r>
          </a:p>
          <a:p>
            <a:r>
              <a:rPr lang="en-US" dirty="0" smtClean="0"/>
              <a:t>PMT=-4000          </a:t>
            </a:r>
          </a:p>
          <a:p>
            <a:r>
              <a:rPr lang="en-US" dirty="0" smtClean="0"/>
              <a:t>FV=0	             </a:t>
            </a:r>
          </a:p>
          <a:p>
            <a:r>
              <a:rPr lang="en-US" dirty="0" smtClean="0"/>
              <a:t>PV = 15,323.77</a:t>
            </a:r>
          </a:p>
          <a:p>
            <a:r>
              <a:rPr lang="en-US" dirty="0" smtClean="0"/>
              <a:t>DP=    </a:t>
            </a:r>
            <a:r>
              <a:rPr lang="en-US" u="sng" dirty="0" smtClean="0"/>
              <a:t>4,000</a:t>
            </a:r>
          </a:p>
          <a:p>
            <a:r>
              <a:rPr lang="en-US" dirty="0" smtClean="0"/>
              <a:t>Sum  19,323.77</a:t>
            </a:r>
            <a:endParaRPr lang="en-US" dirty="0"/>
          </a:p>
        </p:txBody>
      </p:sp>
      <p:cxnSp>
        <p:nvCxnSpPr>
          <p:cNvPr id="24" name="Straight Arrow Connector 23"/>
          <p:cNvCxnSpPr/>
          <p:nvPr/>
        </p:nvCxnSpPr>
        <p:spPr>
          <a:xfrm>
            <a:off x="2164702" y="3265714"/>
            <a:ext cx="0" cy="3465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10800000" flipV="1">
            <a:off x="3659577" y="3308096"/>
            <a:ext cx="3965867" cy="2382298"/>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085564" y="5911831"/>
            <a:ext cx="2573074" cy="369332"/>
          </a:xfrm>
          <a:prstGeom prst="rect">
            <a:avLst/>
          </a:prstGeom>
          <a:noFill/>
        </p:spPr>
        <p:txBody>
          <a:bodyPr wrap="square" rtlCol="0">
            <a:spAutoFit/>
          </a:bodyPr>
          <a:lstStyle/>
          <a:p>
            <a:r>
              <a:rPr lang="en-US" dirty="0"/>
              <a:t>PV = </a:t>
            </a:r>
            <a:r>
              <a:rPr lang="en-US" dirty="0" smtClean="0"/>
              <a:t>4000/[1.0175)</a:t>
            </a:r>
            <a:r>
              <a:rPr lang="en-US" sz="1600" baseline="30000" dirty="0" smtClean="0"/>
              <a:t>4</a:t>
            </a:r>
            <a:r>
              <a:rPr lang="en-US" dirty="0" smtClean="0"/>
              <a:t> </a:t>
            </a:r>
            <a:endParaRPr lang="en-US" dirty="0"/>
          </a:p>
        </p:txBody>
      </p:sp>
      <p:sp>
        <p:nvSpPr>
          <p:cNvPr id="23" name="TextBox 22"/>
          <p:cNvSpPr txBox="1"/>
          <p:nvPr/>
        </p:nvSpPr>
        <p:spPr>
          <a:xfrm>
            <a:off x="6832097" y="4993758"/>
            <a:ext cx="1898981" cy="1754326"/>
          </a:xfrm>
          <a:prstGeom prst="rect">
            <a:avLst/>
          </a:prstGeom>
          <a:noFill/>
        </p:spPr>
        <p:txBody>
          <a:bodyPr wrap="none" rtlCol="0">
            <a:spAutoFit/>
          </a:bodyPr>
          <a:lstStyle/>
          <a:p>
            <a:r>
              <a:rPr lang="en-US" dirty="0" smtClean="0"/>
              <a:t>DP        $ 4,000</a:t>
            </a:r>
          </a:p>
          <a:p>
            <a:r>
              <a:rPr lang="en-US" dirty="0" smtClean="0"/>
              <a:t>PV1      $ 3,931.20</a:t>
            </a:r>
          </a:p>
          <a:p>
            <a:r>
              <a:rPr lang="en-US" dirty="0" smtClean="0"/>
              <a:t>PV2      $ 3,863.59</a:t>
            </a:r>
          </a:p>
          <a:p>
            <a:r>
              <a:rPr lang="en-US" dirty="0" smtClean="0"/>
              <a:t>PV3      $ 3,797.14</a:t>
            </a:r>
          </a:p>
          <a:p>
            <a:r>
              <a:rPr lang="en-US" dirty="0" smtClean="0"/>
              <a:t>PV4      </a:t>
            </a:r>
            <a:r>
              <a:rPr lang="en-US" u="sng" dirty="0" smtClean="0"/>
              <a:t>$ 3,731.83</a:t>
            </a:r>
          </a:p>
          <a:p>
            <a:r>
              <a:rPr lang="en-US" dirty="0" smtClean="0"/>
              <a:t>Total    $19,323.73</a:t>
            </a:r>
            <a:endParaRPr lang="en-US" dirty="0"/>
          </a:p>
        </p:txBody>
      </p:sp>
      <p:sp>
        <p:nvSpPr>
          <p:cNvPr id="25" name="TextBox 24"/>
          <p:cNvSpPr txBox="1"/>
          <p:nvPr/>
        </p:nvSpPr>
        <p:spPr>
          <a:xfrm>
            <a:off x="9229096" y="5346462"/>
            <a:ext cx="2681969" cy="1200329"/>
          </a:xfrm>
          <a:prstGeom prst="rect">
            <a:avLst/>
          </a:prstGeom>
          <a:noFill/>
        </p:spPr>
        <p:txBody>
          <a:bodyPr wrap="square" rtlCol="0">
            <a:spAutoFit/>
          </a:bodyPr>
          <a:lstStyle/>
          <a:p>
            <a:r>
              <a:rPr lang="en-US" sz="2400" dirty="0" smtClean="0"/>
              <a:t>Unstated Interest</a:t>
            </a:r>
          </a:p>
          <a:p>
            <a:r>
              <a:rPr lang="en-US" sz="2400" dirty="0" smtClean="0"/>
              <a:t>$20,000-19,323.73</a:t>
            </a:r>
          </a:p>
          <a:p>
            <a:r>
              <a:rPr lang="en-US" sz="2400" b="1" dirty="0" smtClean="0"/>
              <a:t>=$676.27</a:t>
            </a:r>
            <a:endParaRPr lang="en-US" sz="2400" b="1" dirty="0"/>
          </a:p>
        </p:txBody>
      </p:sp>
    </p:spTree>
    <p:extLst>
      <p:ext uri="{BB962C8B-B14F-4D97-AF65-F5344CB8AC3E}">
        <p14:creationId xmlns:p14="http://schemas.microsoft.com/office/powerpoint/2010/main" val="1165983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3578433"/>
              </p:ext>
            </p:extLst>
          </p:nvPr>
        </p:nvGraphicFramePr>
        <p:xfrm>
          <a:off x="5976256" y="3086895"/>
          <a:ext cx="4539344" cy="1483360"/>
        </p:xfrm>
        <a:graphic>
          <a:graphicData uri="http://schemas.openxmlformats.org/drawingml/2006/table">
            <a:tbl>
              <a:tblPr firstRow="1" bandRow="1">
                <a:tableStyleId>{5C22544A-7EE6-4342-B048-85BDC9FD1C3A}</a:tableStyleId>
              </a:tblPr>
              <a:tblGrid>
                <a:gridCol w="2269672"/>
                <a:gridCol w="2269672"/>
              </a:tblGrid>
              <a:tr h="370840">
                <a:tc>
                  <a:txBody>
                    <a:bodyPr/>
                    <a:lstStyle/>
                    <a:p>
                      <a:r>
                        <a:rPr lang="en-US" b="1" i="0" baseline="0" dirty="0" smtClean="0">
                          <a:solidFill>
                            <a:schemeClr val="tx1"/>
                          </a:solidFill>
                        </a:rPr>
                        <a:t>Sales Contract</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i="0" baseline="0" dirty="0" smtClean="0">
                          <a:solidFill>
                            <a:schemeClr val="tx1"/>
                          </a:solidFill>
                        </a:rPr>
                        <a:t>$     19,323.73</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i="0" baseline="0" dirty="0" smtClean="0">
                          <a:solidFill>
                            <a:schemeClr val="tx1"/>
                          </a:solidFill>
                        </a:rPr>
                        <a:t>Adjusted Basis</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i="0" baseline="0" dirty="0" smtClean="0">
                          <a:solidFill>
                            <a:schemeClr val="tx1"/>
                          </a:solidFill>
                        </a:rPr>
                        <a:t>$      10,000</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i="0" baseline="0" dirty="0" smtClean="0">
                          <a:solidFill>
                            <a:schemeClr val="tx1"/>
                          </a:solidFill>
                        </a:rPr>
                        <a:t>Selling Expense</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i="0" baseline="0" dirty="0" smtClean="0">
                          <a:solidFill>
                            <a:schemeClr val="tx1"/>
                          </a:solidFill>
                        </a:rPr>
                        <a:t>$            500</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b="1" i="0" baseline="0" dirty="0" smtClean="0">
                          <a:solidFill>
                            <a:schemeClr val="tx1"/>
                          </a:solidFill>
                        </a:rPr>
                        <a:t>Gross Profit</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i="0" baseline="0" dirty="0" smtClean="0">
                          <a:solidFill>
                            <a:schemeClr val="tx1"/>
                          </a:solidFill>
                        </a:rPr>
                        <a:t>$         8,823.73</a:t>
                      </a:r>
                      <a:endParaRPr lang="en-US" b="1" i="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p:txBody>
          <a:bodyPr>
            <a:normAutofit/>
          </a:bodyPr>
          <a:lstStyle/>
          <a:p>
            <a:r>
              <a:rPr lang="en-US" dirty="0" smtClean="0"/>
              <a:t>Recalculate Gross Profit for </a:t>
            </a:r>
            <a:r>
              <a:rPr lang="en-US" dirty="0"/>
              <a:t>U</a:t>
            </a:r>
            <a:r>
              <a:rPr lang="en-US" dirty="0" smtClean="0"/>
              <a:t>nstated </a:t>
            </a:r>
            <a:r>
              <a:rPr lang="en-US" dirty="0"/>
              <a:t>I</a:t>
            </a:r>
            <a:r>
              <a:rPr lang="en-US" dirty="0" smtClean="0"/>
              <a:t>nterest</a:t>
            </a:r>
            <a:endParaRPr lang="en-US" dirty="0"/>
          </a:p>
        </p:txBody>
      </p:sp>
      <p:sp>
        <p:nvSpPr>
          <p:cNvPr id="3" name="Content Placeholder 2"/>
          <p:cNvSpPr>
            <a:spLocks noGrp="1"/>
          </p:cNvSpPr>
          <p:nvPr>
            <p:ph idx="4294967295"/>
          </p:nvPr>
        </p:nvSpPr>
        <p:spPr>
          <a:xfrm>
            <a:off x="0" y="1646238"/>
            <a:ext cx="10515600" cy="2517775"/>
          </a:xfrm>
        </p:spPr>
        <p:txBody>
          <a:bodyPr>
            <a:normAutofit fontScale="92500" lnSpcReduction="10000"/>
          </a:bodyPr>
          <a:lstStyle/>
          <a:p>
            <a:pPr marL="457200" lvl="1" indent="0">
              <a:buNone/>
            </a:pPr>
            <a:r>
              <a:rPr lang="en-US" sz="2800" dirty="0" smtClean="0"/>
              <a:t>Unstated Interest =      $     627.23</a:t>
            </a:r>
          </a:p>
          <a:p>
            <a:pPr marL="457200" lvl="1" indent="0">
              <a:buNone/>
            </a:pPr>
            <a:r>
              <a:rPr lang="en-US" sz="2800" dirty="0"/>
              <a:t>A</a:t>
            </a:r>
            <a:r>
              <a:rPr lang="en-US" sz="2800" dirty="0" smtClean="0"/>
              <a:t>djusted Sales Price    $19,323.73  Total Pmts = $20,000</a:t>
            </a:r>
          </a:p>
          <a:p>
            <a:pPr marL="457200" lvl="1" indent="0">
              <a:buNone/>
            </a:pPr>
            <a:endParaRPr lang="en-US" sz="2800" dirty="0" smtClean="0"/>
          </a:p>
          <a:p>
            <a:pPr marL="457200" lvl="1" indent="0">
              <a:buNone/>
            </a:pPr>
            <a:r>
              <a:rPr lang="en-US" sz="2800" dirty="0" smtClean="0"/>
              <a:t>			Gross Profit</a:t>
            </a:r>
          </a:p>
          <a:p>
            <a:r>
              <a:rPr lang="en-US" dirty="0" smtClean="0"/>
              <a:t>Gross Profit % =	</a:t>
            </a:r>
          </a:p>
          <a:p>
            <a:pPr marL="0" indent="0">
              <a:buNone/>
            </a:pPr>
            <a:r>
              <a:rPr lang="en-US" sz="2800" dirty="0"/>
              <a:t>	</a:t>
            </a:r>
            <a:r>
              <a:rPr lang="en-US" sz="2800" dirty="0" smtClean="0"/>
              <a:t>		Contract Price</a:t>
            </a:r>
            <a:endParaRPr lang="en-US" sz="2800" dirty="0"/>
          </a:p>
        </p:txBody>
      </p:sp>
      <p:cxnSp>
        <p:nvCxnSpPr>
          <p:cNvPr id="5" name="Straight Connector 4"/>
          <p:cNvCxnSpPr/>
          <p:nvPr/>
        </p:nvCxnSpPr>
        <p:spPr>
          <a:xfrm flipV="1">
            <a:off x="2846763" y="3380809"/>
            <a:ext cx="1795848" cy="24712"/>
          </a:xfrm>
          <a:prstGeom prst="line">
            <a:avLst/>
          </a:prstGeom>
          <a:ln>
            <a:prstDash val="solid"/>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3200400" y="4751614"/>
            <a:ext cx="6676443" cy="584775"/>
          </a:xfrm>
          <a:prstGeom prst="rect">
            <a:avLst/>
          </a:prstGeom>
          <a:noFill/>
        </p:spPr>
        <p:txBody>
          <a:bodyPr wrap="none" rtlCol="0">
            <a:spAutoFit/>
          </a:bodyPr>
          <a:lstStyle/>
          <a:p>
            <a:r>
              <a:rPr lang="en-US" sz="3200" dirty="0" smtClean="0"/>
              <a:t>Gross Profit % = 8,824/ 19324 = .45663</a:t>
            </a:r>
            <a:endParaRPr lang="en-US" sz="3200" dirty="0"/>
          </a:p>
        </p:txBody>
      </p:sp>
    </p:spTree>
    <p:extLst>
      <p:ext uri="{BB962C8B-B14F-4D97-AF65-F5344CB8AC3E}">
        <p14:creationId xmlns:p14="http://schemas.microsoft.com/office/powerpoint/2010/main" val="4172353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Calculate Principal and Interest of 4 Pmts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386152464"/>
              </p:ext>
            </p:extLst>
          </p:nvPr>
        </p:nvGraphicFramePr>
        <p:xfrm>
          <a:off x="838200" y="1825625"/>
          <a:ext cx="10515596" cy="2595880"/>
        </p:xfrm>
        <a:graphic>
          <a:graphicData uri="http://schemas.openxmlformats.org/drawingml/2006/table">
            <a:tbl>
              <a:tblPr firstRow="1" bandRow="1">
                <a:tableStyleId>{5940675A-B579-460E-94D1-54222C63F5DA}</a:tableStyleId>
              </a:tblPr>
              <a:tblGrid>
                <a:gridCol w="2628899"/>
                <a:gridCol w="2628899"/>
                <a:gridCol w="2628899"/>
                <a:gridCol w="2628899"/>
              </a:tblGrid>
              <a:tr h="370840">
                <a:tc>
                  <a:txBody>
                    <a:bodyPr/>
                    <a:lstStyle/>
                    <a:p>
                      <a:r>
                        <a:rPr lang="en-US" dirty="0" smtClean="0"/>
                        <a:t>Year</a:t>
                      </a:r>
                      <a:endParaRPr lang="en-US" dirty="0"/>
                    </a:p>
                  </a:txBody>
                  <a:tcPr marL="91441" marR="91441"/>
                </a:tc>
                <a:tc>
                  <a:txBody>
                    <a:bodyPr/>
                    <a:lstStyle/>
                    <a:p>
                      <a:r>
                        <a:rPr lang="en-US" dirty="0" smtClean="0"/>
                        <a:t>Payment</a:t>
                      </a:r>
                      <a:endParaRPr lang="en-US" dirty="0"/>
                    </a:p>
                  </a:txBody>
                  <a:tcPr marL="91441" marR="91441"/>
                </a:tc>
                <a:tc>
                  <a:txBody>
                    <a:bodyPr/>
                    <a:lstStyle/>
                    <a:p>
                      <a:r>
                        <a:rPr lang="en-US" dirty="0" smtClean="0"/>
                        <a:t>Principal Applied</a:t>
                      </a:r>
                      <a:endParaRPr lang="en-US" dirty="0"/>
                    </a:p>
                  </a:txBody>
                  <a:tcPr marL="91441" marR="91441"/>
                </a:tc>
                <a:tc>
                  <a:txBody>
                    <a:bodyPr/>
                    <a:lstStyle/>
                    <a:p>
                      <a:r>
                        <a:rPr lang="en-US" dirty="0" smtClean="0"/>
                        <a:t>Interest</a:t>
                      </a:r>
                      <a:endParaRPr lang="en-US" dirty="0"/>
                    </a:p>
                  </a:txBody>
                  <a:tcPr marL="91441" marR="91441"/>
                </a:tc>
              </a:tr>
              <a:tr h="370840">
                <a:tc>
                  <a:txBody>
                    <a:bodyPr/>
                    <a:lstStyle/>
                    <a:p>
                      <a:r>
                        <a:rPr lang="en-US" dirty="0" smtClean="0"/>
                        <a:t>Down Payment </a:t>
                      </a:r>
                      <a:endParaRPr lang="en-US" dirty="0"/>
                    </a:p>
                  </a:txBody>
                  <a:tcPr marL="91441" marR="91441"/>
                </a:tc>
                <a:tc>
                  <a:txBody>
                    <a:bodyPr/>
                    <a:lstStyle/>
                    <a:p>
                      <a:r>
                        <a:rPr lang="en-US" dirty="0" smtClean="0"/>
                        <a:t>$ 4,000</a:t>
                      </a:r>
                      <a:endParaRPr lang="en-US" dirty="0"/>
                    </a:p>
                  </a:txBody>
                  <a:tcPr marL="91441" marR="91441"/>
                </a:tc>
                <a:tc>
                  <a:txBody>
                    <a:bodyPr/>
                    <a:lstStyle/>
                    <a:p>
                      <a:r>
                        <a:rPr lang="en-US" dirty="0" smtClean="0"/>
                        <a:t>$ 4,000</a:t>
                      </a:r>
                    </a:p>
                  </a:txBody>
                  <a:tcPr marL="91441" marR="91441"/>
                </a:tc>
                <a:tc>
                  <a:txBody>
                    <a:bodyPr/>
                    <a:lstStyle/>
                    <a:p>
                      <a:r>
                        <a:rPr lang="en-US" dirty="0" smtClean="0"/>
                        <a:t>$    0</a:t>
                      </a:r>
                      <a:endParaRPr lang="en-US" dirty="0"/>
                    </a:p>
                  </a:txBody>
                  <a:tcPr marL="91441" marR="91441"/>
                </a:tc>
              </a:tr>
              <a:tr h="370840">
                <a:tc>
                  <a:txBody>
                    <a:bodyPr/>
                    <a:lstStyle/>
                    <a:p>
                      <a:r>
                        <a:rPr lang="en-US" dirty="0" smtClean="0"/>
                        <a:t>Year 1</a:t>
                      </a:r>
                      <a:endParaRPr lang="en-US" dirty="0"/>
                    </a:p>
                  </a:txBody>
                  <a:tcPr marL="91441" marR="914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4,000</a:t>
                      </a:r>
                    </a:p>
                  </a:txBody>
                  <a:tcPr marL="91441" marR="91441"/>
                </a:tc>
                <a:tc>
                  <a:txBody>
                    <a:bodyPr/>
                    <a:lstStyle/>
                    <a:p>
                      <a:r>
                        <a:rPr lang="en-US" dirty="0" smtClean="0"/>
                        <a:t>    </a:t>
                      </a:r>
                      <a:r>
                        <a:rPr lang="en-US" dirty="0" smtClean="0">
                          <a:solidFill>
                            <a:srgbClr val="FF0000"/>
                          </a:solidFill>
                        </a:rPr>
                        <a:t>3,732</a:t>
                      </a:r>
                      <a:endParaRPr lang="en-US" dirty="0">
                        <a:solidFill>
                          <a:srgbClr val="FF0000"/>
                        </a:solidFill>
                      </a:endParaRPr>
                    </a:p>
                  </a:txBody>
                  <a:tcPr marL="91441" marR="91441"/>
                </a:tc>
                <a:tc>
                  <a:txBody>
                    <a:bodyPr/>
                    <a:lstStyle/>
                    <a:p>
                      <a:r>
                        <a:rPr lang="en-US" dirty="0" smtClean="0"/>
                        <a:t>   </a:t>
                      </a:r>
                      <a:r>
                        <a:rPr lang="en-US" dirty="0" smtClean="0">
                          <a:solidFill>
                            <a:srgbClr val="FF0000"/>
                          </a:solidFill>
                        </a:rPr>
                        <a:t>268</a:t>
                      </a:r>
                      <a:endParaRPr lang="en-US" dirty="0">
                        <a:solidFill>
                          <a:srgbClr val="FF0000"/>
                        </a:solidFill>
                      </a:endParaRPr>
                    </a:p>
                  </a:txBody>
                  <a:tcPr marL="91441" marR="91441"/>
                </a:tc>
              </a:tr>
              <a:tr h="370840">
                <a:tc>
                  <a:txBody>
                    <a:bodyPr/>
                    <a:lstStyle/>
                    <a:p>
                      <a:r>
                        <a:rPr lang="en-US" dirty="0" smtClean="0"/>
                        <a:t>Year 2</a:t>
                      </a:r>
                      <a:endParaRPr lang="en-US" dirty="0"/>
                    </a:p>
                  </a:txBody>
                  <a:tcPr marL="91441" marR="91441"/>
                </a:tc>
                <a:tc>
                  <a:txBody>
                    <a:bodyPr/>
                    <a:lstStyle/>
                    <a:p>
                      <a:r>
                        <a:rPr lang="en-US" dirty="0" smtClean="0"/>
                        <a:t>   4,000</a:t>
                      </a:r>
                      <a:endParaRPr lang="en-US" dirty="0"/>
                    </a:p>
                  </a:txBody>
                  <a:tcPr marL="91441" marR="91441"/>
                </a:tc>
                <a:tc>
                  <a:txBody>
                    <a:bodyPr/>
                    <a:lstStyle/>
                    <a:p>
                      <a:r>
                        <a:rPr lang="en-US" dirty="0" smtClean="0"/>
                        <a:t>   </a:t>
                      </a:r>
                      <a:r>
                        <a:rPr lang="en-US" baseline="0" dirty="0" smtClean="0"/>
                        <a:t> </a:t>
                      </a:r>
                      <a:r>
                        <a:rPr lang="en-US" dirty="0" smtClean="0"/>
                        <a:t>3,797</a:t>
                      </a:r>
                      <a:endParaRPr lang="en-US" dirty="0"/>
                    </a:p>
                  </a:txBody>
                  <a:tcPr marL="91441" marR="91441"/>
                </a:tc>
                <a:tc>
                  <a:txBody>
                    <a:bodyPr/>
                    <a:lstStyle/>
                    <a:p>
                      <a:r>
                        <a:rPr lang="en-US" dirty="0" smtClean="0"/>
                        <a:t>   203</a:t>
                      </a:r>
                      <a:endParaRPr lang="en-US" dirty="0"/>
                    </a:p>
                  </a:txBody>
                  <a:tcPr marL="91441" marR="91441"/>
                </a:tc>
              </a:tr>
              <a:tr h="370840">
                <a:tc>
                  <a:txBody>
                    <a:bodyPr/>
                    <a:lstStyle/>
                    <a:p>
                      <a:r>
                        <a:rPr lang="en-US" dirty="0" smtClean="0"/>
                        <a:t>Year 3</a:t>
                      </a:r>
                      <a:endParaRPr lang="en-US" dirty="0"/>
                    </a:p>
                  </a:txBody>
                  <a:tcPr marL="91441" marR="914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4,000</a:t>
                      </a:r>
                    </a:p>
                  </a:txBody>
                  <a:tcPr marL="91441" marR="91441"/>
                </a:tc>
                <a:tc>
                  <a:txBody>
                    <a:bodyPr/>
                    <a:lstStyle/>
                    <a:p>
                      <a:r>
                        <a:rPr lang="en-US" dirty="0" smtClean="0"/>
                        <a:t>    3,864</a:t>
                      </a:r>
                      <a:endParaRPr lang="en-US" dirty="0"/>
                    </a:p>
                  </a:txBody>
                  <a:tcPr marL="91441" marR="91441"/>
                </a:tc>
                <a:tc>
                  <a:txBody>
                    <a:bodyPr/>
                    <a:lstStyle/>
                    <a:p>
                      <a:r>
                        <a:rPr lang="en-US" dirty="0" smtClean="0"/>
                        <a:t>   136</a:t>
                      </a:r>
                      <a:endParaRPr lang="en-US" dirty="0"/>
                    </a:p>
                  </a:txBody>
                  <a:tcPr marL="91441" marR="91441"/>
                </a:tc>
              </a:tr>
              <a:tr h="370840">
                <a:tc>
                  <a:txBody>
                    <a:bodyPr/>
                    <a:lstStyle/>
                    <a:p>
                      <a:r>
                        <a:rPr lang="en-US" dirty="0" smtClean="0"/>
                        <a:t>Year 4</a:t>
                      </a:r>
                      <a:endParaRPr lang="en-US" dirty="0"/>
                    </a:p>
                  </a:txBody>
                  <a:tcPr marL="91441" marR="9144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4,000</a:t>
                      </a:r>
                    </a:p>
                  </a:txBody>
                  <a:tcPr marL="91441" marR="91441"/>
                </a:tc>
                <a:tc>
                  <a:txBody>
                    <a:bodyPr/>
                    <a:lstStyle/>
                    <a:p>
                      <a:r>
                        <a:rPr lang="en-US" dirty="0" smtClean="0"/>
                        <a:t>    3,931</a:t>
                      </a:r>
                      <a:endParaRPr lang="en-US" dirty="0"/>
                    </a:p>
                  </a:txBody>
                  <a:tcPr marL="91441" marR="91441"/>
                </a:tc>
                <a:tc>
                  <a:txBody>
                    <a:bodyPr/>
                    <a:lstStyle/>
                    <a:p>
                      <a:r>
                        <a:rPr lang="en-US" dirty="0" smtClean="0"/>
                        <a:t>      69</a:t>
                      </a:r>
                      <a:endParaRPr lang="en-US" dirty="0"/>
                    </a:p>
                  </a:txBody>
                  <a:tcPr marL="91441" marR="91441"/>
                </a:tc>
              </a:tr>
              <a:tr h="370840">
                <a:tc>
                  <a:txBody>
                    <a:bodyPr/>
                    <a:lstStyle/>
                    <a:p>
                      <a:r>
                        <a:rPr lang="en-US" dirty="0" smtClean="0"/>
                        <a:t>Total</a:t>
                      </a:r>
                      <a:endParaRPr lang="en-US" dirty="0"/>
                    </a:p>
                  </a:txBody>
                  <a:tcPr marL="91441" marR="91441"/>
                </a:tc>
                <a:tc>
                  <a:txBody>
                    <a:bodyPr/>
                    <a:lstStyle/>
                    <a:p>
                      <a:r>
                        <a:rPr lang="en-US" dirty="0" smtClean="0"/>
                        <a:t>$20,000</a:t>
                      </a:r>
                      <a:endParaRPr lang="en-US" dirty="0"/>
                    </a:p>
                  </a:txBody>
                  <a:tcPr marL="91441" marR="91441"/>
                </a:tc>
                <a:tc>
                  <a:txBody>
                    <a:bodyPr/>
                    <a:lstStyle/>
                    <a:p>
                      <a:r>
                        <a:rPr lang="en-US" dirty="0" smtClean="0"/>
                        <a:t>$19,324</a:t>
                      </a:r>
                      <a:endParaRPr lang="en-US" dirty="0"/>
                    </a:p>
                  </a:txBody>
                  <a:tcPr marL="91441" marR="91441"/>
                </a:tc>
                <a:tc>
                  <a:txBody>
                    <a:bodyPr/>
                    <a:lstStyle/>
                    <a:p>
                      <a:r>
                        <a:rPr lang="en-US" dirty="0" smtClean="0"/>
                        <a:t>$   676</a:t>
                      </a:r>
                      <a:endParaRPr lang="en-US" dirty="0"/>
                    </a:p>
                  </a:txBody>
                  <a:tcPr marL="91441" marR="91441"/>
                </a:tc>
              </a:tr>
            </a:tbl>
          </a:graphicData>
        </a:graphic>
      </p:graphicFrame>
      <p:sp>
        <p:nvSpPr>
          <p:cNvPr id="8" name="TextBox 7"/>
          <p:cNvSpPr txBox="1"/>
          <p:nvPr/>
        </p:nvSpPr>
        <p:spPr>
          <a:xfrm>
            <a:off x="1257299" y="4711743"/>
            <a:ext cx="4016829" cy="1477328"/>
          </a:xfrm>
          <a:prstGeom prst="rect">
            <a:avLst/>
          </a:prstGeom>
          <a:noFill/>
        </p:spPr>
        <p:txBody>
          <a:bodyPr wrap="square" rtlCol="0">
            <a:spAutoFit/>
          </a:bodyPr>
          <a:lstStyle/>
          <a:p>
            <a:r>
              <a:rPr lang="en-US" dirty="0" smtClean="0"/>
              <a:t>N=4</a:t>
            </a:r>
            <a:r>
              <a:rPr lang="en-US" dirty="0"/>
              <a:t>		</a:t>
            </a:r>
          </a:p>
          <a:p>
            <a:r>
              <a:rPr lang="en-US" dirty="0"/>
              <a:t>I=1.75%		</a:t>
            </a:r>
          </a:p>
          <a:p>
            <a:r>
              <a:rPr lang="en-US" dirty="0"/>
              <a:t>PMT=-4000          </a:t>
            </a:r>
          </a:p>
          <a:p>
            <a:r>
              <a:rPr lang="en-US" dirty="0"/>
              <a:t>FV=0	             </a:t>
            </a:r>
          </a:p>
          <a:p>
            <a:r>
              <a:rPr lang="en-US" dirty="0"/>
              <a:t>PV = </a:t>
            </a:r>
            <a:r>
              <a:rPr lang="en-US" dirty="0" smtClean="0"/>
              <a:t>15,323.77</a:t>
            </a:r>
            <a:endParaRPr lang="en-US" dirty="0"/>
          </a:p>
        </p:txBody>
      </p:sp>
      <p:sp>
        <p:nvSpPr>
          <p:cNvPr id="9" name="TextBox 8"/>
          <p:cNvSpPr txBox="1"/>
          <p:nvPr/>
        </p:nvSpPr>
        <p:spPr>
          <a:xfrm>
            <a:off x="4980215" y="4996543"/>
            <a:ext cx="6155872" cy="1477328"/>
          </a:xfrm>
          <a:prstGeom prst="rect">
            <a:avLst/>
          </a:prstGeom>
          <a:noFill/>
        </p:spPr>
        <p:txBody>
          <a:bodyPr wrap="square" rtlCol="0">
            <a:spAutoFit/>
          </a:bodyPr>
          <a:lstStyle/>
          <a:p>
            <a:r>
              <a:rPr lang="en-US" dirty="0" smtClean="0"/>
              <a:t>Interest Calc                     Principal                   Balance</a:t>
            </a:r>
          </a:p>
          <a:p>
            <a:r>
              <a:rPr lang="en-US" dirty="0" smtClean="0"/>
              <a:t>15,324 x 0.0175= 268    4000-268=3,732  15,324-3,732= 11,592 </a:t>
            </a:r>
          </a:p>
          <a:p>
            <a:r>
              <a:rPr lang="en-US" dirty="0" smtClean="0"/>
              <a:t>11,592 x 0.0175= 203    4000-203=3,797  11,592-3,797=    7,795</a:t>
            </a:r>
          </a:p>
          <a:p>
            <a:r>
              <a:rPr lang="en-US" dirty="0" smtClean="0"/>
              <a:t>   7,795 x 0.0175= 136    4000-136= 3,864   7,795-3,864=    3,931</a:t>
            </a:r>
          </a:p>
          <a:p>
            <a:r>
              <a:rPr lang="en-US" dirty="0"/>
              <a:t> </a:t>
            </a:r>
            <a:r>
              <a:rPr lang="en-US" dirty="0" smtClean="0"/>
              <a:t>  3.931  x 0.0175=   69    4000-69   =3,931   3,931-3,931=           0</a:t>
            </a:r>
            <a:endParaRPr lang="en-US" dirty="0"/>
          </a:p>
        </p:txBody>
      </p:sp>
    </p:spTree>
    <p:extLst>
      <p:ext uri="{BB962C8B-B14F-4D97-AF65-F5344CB8AC3E}">
        <p14:creationId xmlns:p14="http://schemas.microsoft.com/office/powerpoint/2010/main" val="379299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8559" y="-169333"/>
            <a:ext cx="12720559" cy="7293284"/>
          </a:xfrm>
          <a:prstGeom prst="rect">
            <a:avLst/>
          </a:prstGeom>
          <a:noFill/>
          <a:ln>
            <a:solidFill>
              <a:srgbClr val="FF0000"/>
            </a:solidFill>
          </a:ln>
        </p:spPr>
      </p:pic>
      <p:sp>
        <p:nvSpPr>
          <p:cNvPr id="5" name="Oval 4"/>
          <p:cNvSpPr/>
          <p:nvPr/>
        </p:nvSpPr>
        <p:spPr>
          <a:xfrm>
            <a:off x="10210800" y="5588000"/>
            <a:ext cx="1219200" cy="220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806267" y="5994400"/>
            <a:ext cx="1016000" cy="35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0122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42900" y="1371600"/>
            <a:ext cx="11796349" cy="4375678"/>
          </a:xfrm>
          <a:prstGeom prst="rect">
            <a:avLst/>
          </a:prstGeom>
        </p:spPr>
      </p:pic>
      <p:sp>
        <p:nvSpPr>
          <p:cNvPr id="3" name="Oval 2"/>
          <p:cNvSpPr/>
          <p:nvPr/>
        </p:nvSpPr>
        <p:spPr>
          <a:xfrm>
            <a:off x="10793896" y="1530626"/>
            <a:ext cx="914400" cy="3180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0433957" y="3233057"/>
            <a:ext cx="1274339" cy="4082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3205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Determine if Interest</a:t>
            </a:r>
            <a:r>
              <a:rPr lang="en-US" baseline="0" dirty="0" smtClean="0"/>
              <a:t> is Adequate</a:t>
            </a:r>
            <a:endParaRPr lang="en-US" dirty="0"/>
          </a:p>
        </p:txBody>
      </p:sp>
      <p:sp>
        <p:nvSpPr>
          <p:cNvPr id="3" name="Content Placeholder 2"/>
          <p:cNvSpPr>
            <a:spLocks noGrp="1"/>
          </p:cNvSpPr>
          <p:nvPr>
            <p:ph idx="1"/>
          </p:nvPr>
        </p:nvSpPr>
        <p:spPr>
          <a:xfrm>
            <a:off x="838200" y="1393138"/>
            <a:ext cx="10515600" cy="4351338"/>
          </a:xfrm>
        </p:spPr>
        <p:txBody>
          <a:bodyPr>
            <a:normAutofit fontScale="92500" lnSpcReduction="10000"/>
          </a:bodyPr>
          <a:lstStyle/>
          <a:p>
            <a:r>
              <a:rPr lang="en-US" dirty="0" smtClean="0">
                <a:latin typeface="Arial" panose="020B0604020202020204" pitchFamily="34" charset="0"/>
                <a:cs typeface="Arial" panose="020B0604020202020204" pitchFamily="34" charset="0"/>
              </a:rPr>
              <a:t>§1.483-2(a)(1)(i)</a:t>
            </a:r>
          </a:p>
          <a:p>
            <a:r>
              <a:rPr lang="en-US" dirty="0" smtClean="0">
                <a:latin typeface="Arial" panose="020B0604020202020204" pitchFamily="34" charset="0"/>
                <a:cs typeface="Arial" panose="020B0604020202020204" pitchFamily="34" charset="0"/>
              </a:rPr>
              <a:t>Contract does not provide for adequate interest when</a:t>
            </a:r>
          </a:p>
          <a:p>
            <a:pPr lvl="1"/>
            <a:r>
              <a:rPr lang="en-US" dirty="0" smtClean="0">
                <a:latin typeface="Arial" panose="020B0604020202020204" pitchFamily="34" charset="0"/>
                <a:cs typeface="Arial" panose="020B0604020202020204" pitchFamily="34" charset="0"/>
              </a:rPr>
              <a:t>Sum of </a:t>
            </a:r>
            <a:r>
              <a:rPr lang="en-US" u="sng" dirty="0" smtClean="0">
                <a:latin typeface="Arial" panose="020B0604020202020204" pitchFamily="34" charset="0"/>
                <a:cs typeface="Arial" panose="020B0604020202020204" pitchFamily="34" charset="0"/>
              </a:rPr>
              <a:t>deferred payments</a:t>
            </a:r>
            <a:r>
              <a:rPr lang="en-US" dirty="0" smtClean="0">
                <a:latin typeface="Arial" panose="020B0604020202020204" pitchFamily="34" charset="0"/>
                <a:cs typeface="Arial" panose="020B0604020202020204" pitchFamily="34" charset="0"/>
              </a:rPr>
              <a:t> &gt; PV of deferred payments + PV of Stated Interest </a:t>
            </a:r>
          </a:p>
          <a:p>
            <a:pPr lvl="2"/>
            <a:r>
              <a:rPr lang="en-US" dirty="0" smtClean="0">
                <a:latin typeface="Arial" panose="020B0604020202020204" pitchFamily="34" charset="0"/>
                <a:cs typeface="Arial" panose="020B0604020202020204" pitchFamily="34" charset="0"/>
              </a:rPr>
              <a:t>A sells B property under contract with $100K due at end of 10 years plus 10 annual payments of $9K.</a:t>
            </a:r>
          </a:p>
          <a:p>
            <a:pPr lvl="2"/>
            <a:r>
              <a:rPr lang="en-US" dirty="0" smtClean="0">
                <a:latin typeface="Arial" panose="020B0604020202020204" pitchFamily="34" charset="0"/>
                <a:cs typeface="Arial" panose="020B0604020202020204" pitchFamily="34" charset="0"/>
              </a:rPr>
              <a:t>Test rate = 9.2%</a:t>
            </a:r>
          </a:p>
          <a:p>
            <a:pPr lvl="2"/>
            <a:r>
              <a:rPr lang="en-US" dirty="0" smtClean="0">
                <a:latin typeface="Arial" panose="020B0604020202020204" pitchFamily="34" charset="0"/>
                <a:cs typeface="Arial" panose="020B0604020202020204" pitchFamily="34" charset="0"/>
              </a:rPr>
              <a:t>PV Interest = 9000/(1.092)^1+9000/(1.092)^2…..+9,000/(1.092)^10</a:t>
            </a:r>
          </a:p>
          <a:p>
            <a:pPr lvl="3"/>
            <a:r>
              <a:rPr lang="en-US" dirty="0" smtClean="0">
                <a:latin typeface="Arial" panose="020B0604020202020204" pitchFamily="34" charset="0"/>
                <a:cs typeface="Arial" panose="020B0604020202020204" pitchFamily="34" charset="0"/>
              </a:rPr>
              <a:t>8241.76 + 7547.40+….3732.64   = 57,253.91</a:t>
            </a:r>
          </a:p>
          <a:p>
            <a:pPr lvl="2"/>
            <a:r>
              <a:rPr lang="en-US" dirty="0" smtClean="0">
                <a:latin typeface="Arial" panose="020B0604020202020204" pitchFamily="34" charset="0"/>
                <a:cs typeface="Arial" panose="020B0604020202020204" pitchFamily="34" charset="0"/>
              </a:rPr>
              <a:t>PV Payment = 100,000/ (1.092)^10   = 41,473.78</a:t>
            </a:r>
          </a:p>
          <a:p>
            <a:pPr lvl="2"/>
            <a:r>
              <a:rPr lang="en-US" dirty="0" smtClean="0">
                <a:latin typeface="Arial" panose="020B0604020202020204" pitchFamily="34" charset="0"/>
                <a:cs typeface="Arial" panose="020B0604020202020204" pitchFamily="34" charset="0"/>
              </a:rPr>
              <a:t>Total PV = 98,727.69 </a:t>
            </a:r>
          </a:p>
          <a:p>
            <a:pPr lvl="2"/>
            <a:r>
              <a:rPr lang="en-US" dirty="0" smtClean="0">
                <a:latin typeface="Arial" panose="020B0604020202020204" pitchFamily="34" charset="0"/>
                <a:cs typeface="Arial" panose="020B0604020202020204" pitchFamily="34" charset="0"/>
              </a:rPr>
              <a:t>Deferred Payment = $100,000  Note:  </a:t>
            </a:r>
            <a:r>
              <a:rPr lang="en-US" u="sng" dirty="0" smtClean="0">
                <a:latin typeface="Arial" panose="020B0604020202020204" pitchFamily="34" charset="0"/>
                <a:cs typeface="Arial" panose="020B0604020202020204" pitchFamily="34" charset="0"/>
              </a:rPr>
              <a:t>There is only 1 Deferred Payment </a:t>
            </a:r>
          </a:p>
          <a:p>
            <a:pPr lvl="3"/>
            <a:r>
              <a:rPr lang="en-US" u="sng" dirty="0" smtClean="0">
                <a:latin typeface="Arial" panose="020B0604020202020204" pitchFamily="34" charset="0"/>
                <a:cs typeface="Arial" panose="020B0604020202020204" pitchFamily="34" charset="0"/>
              </a:rPr>
              <a:t>NOT</a:t>
            </a:r>
            <a:r>
              <a:rPr lang="en-US" dirty="0" smtClean="0">
                <a:latin typeface="Arial" panose="020B0604020202020204" pitchFamily="34" charset="0"/>
                <a:cs typeface="Arial" panose="020B0604020202020204" pitchFamily="34" charset="0"/>
              </a:rPr>
              <a:t>  11 Deferred Payments</a:t>
            </a:r>
          </a:p>
          <a:p>
            <a:pPr lvl="2"/>
            <a:r>
              <a:rPr lang="en-US" dirty="0" smtClean="0">
                <a:latin typeface="Arial" panose="020B0604020202020204" pitchFamily="34" charset="0"/>
                <a:cs typeface="Arial" panose="020B0604020202020204" pitchFamily="34" charset="0"/>
              </a:rPr>
              <a:t>Unstated interest = $1,272.31    ($100,000 - $98,727.69 )</a:t>
            </a:r>
          </a:p>
          <a:p>
            <a:pPr lvl="2"/>
            <a:endParaRPr lang="en-US" dirty="0" smtClean="0">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2236683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Compounding Period For Test Rate </a:t>
            </a:r>
            <a:endParaRPr lang="en-US" dirty="0"/>
          </a:p>
        </p:txBody>
      </p:sp>
      <p:sp>
        <p:nvSpPr>
          <p:cNvPr id="3" name="Content Placeholder 2"/>
          <p:cNvSpPr>
            <a:spLocks noGrp="1"/>
          </p:cNvSpPr>
          <p:nvPr>
            <p:ph idx="1"/>
          </p:nvPr>
        </p:nvSpPr>
        <p:spPr>
          <a:xfrm>
            <a:off x="838200" y="1858282"/>
            <a:ext cx="10515600" cy="4351338"/>
          </a:xfrm>
        </p:spPr>
        <p:txBody>
          <a:bodyPr>
            <a:normAutofit fontScale="92500" lnSpcReduction="10000"/>
          </a:bodyPr>
          <a:lstStyle/>
          <a:p>
            <a:r>
              <a:rPr lang="en-US" dirty="0" smtClean="0">
                <a:latin typeface="Arial" panose="020B0604020202020204" pitchFamily="34" charset="0"/>
                <a:cs typeface="Arial" panose="020B0604020202020204" pitchFamily="34" charset="0"/>
              </a:rPr>
              <a:t>§1274(b)(2)(B)</a:t>
            </a:r>
          </a:p>
          <a:p>
            <a:pPr lvl="1"/>
            <a:r>
              <a:rPr lang="en-US" dirty="0" smtClean="0">
                <a:latin typeface="Arial" panose="020B0604020202020204" pitchFamily="34" charset="0"/>
                <a:cs typeface="Arial" panose="020B0604020202020204" pitchFamily="34" charset="0"/>
              </a:rPr>
              <a:t>“by using discount rate……compounded semi-annually”</a:t>
            </a:r>
          </a:p>
          <a:p>
            <a:r>
              <a:rPr lang="en-US" dirty="0" smtClean="0">
                <a:latin typeface="Arial" panose="020B0604020202020204" pitchFamily="34" charset="0"/>
                <a:cs typeface="Arial" panose="020B0604020202020204" pitchFamily="34" charset="0"/>
              </a:rPr>
              <a:t>§</a:t>
            </a:r>
            <a:r>
              <a:rPr lang="en-US" dirty="0" smtClean="0"/>
              <a:t>1.1274-4 Test Rate</a:t>
            </a:r>
          </a:p>
          <a:p>
            <a:pPr lvl="1"/>
            <a:r>
              <a:rPr lang="en-US" dirty="0" smtClean="0"/>
              <a:t>“(</a:t>
            </a:r>
            <a:r>
              <a:rPr lang="en-US" dirty="0"/>
              <a:t>based on the appropriate compounding period</a:t>
            </a:r>
            <a:r>
              <a:rPr lang="en-US" dirty="0" smtClean="0"/>
              <a:t>)”</a:t>
            </a:r>
          </a:p>
          <a:p>
            <a:pPr lvl="1"/>
            <a:endParaRPr lang="en-US" dirty="0" smtClean="0"/>
          </a:p>
          <a:p>
            <a:pPr lvl="1"/>
            <a:r>
              <a:rPr lang="en-US" dirty="0" smtClean="0"/>
              <a:t>Ernst &amp; Young Tax Guide 2016</a:t>
            </a:r>
          </a:p>
          <a:p>
            <a:pPr lvl="2"/>
            <a:r>
              <a:rPr lang="en-US" dirty="0" smtClean="0"/>
              <a:t>Example page 356 Gains and Losses says you use the semi annual compounding rate </a:t>
            </a:r>
          </a:p>
          <a:p>
            <a:pPr lvl="2"/>
            <a:r>
              <a:rPr lang="en-US" dirty="0" smtClean="0"/>
              <a:t>Rate was a 2013 rate, but example date was 2015</a:t>
            </a:r>
          </a:p>
          <a:p>
            <a:pPr lvl="2"/>
            <a:r>
              <a:rPr lang="en-US" dirty="0" smtClean="0"/>
              <a:t>Payment was a yearly payment so annual compounding rate should be used </a:t>
            </a:r>
            <a:endParaRPr lang="en-US" dirty="0"/>
          </a:p>
          <a:p>
            <a:pPr lvl="1"/>
            <a:endParaRPr lang="en-US" dirty="0"/>
          </a:p>
          <a:p>
            <a:pPr lvl="1"/>
            <a:r>
              <a:rPr lang="en-US" dirty="0" smtClean="0"/>
              <a:t>My advice</a:t>
            </a:r>
          </a:p>
          <a:p>
            <a:pPr lvl="2"/>
            <a:r>
              <a:rPr lang="en-US" dirty="0" smtClean="0"/>
              <a:t>Be careful of examples other than examples in IRS regulations or Publications</a:t>
            </a:r>
          </a:p>
          <a:p>
            <a:pPr lvl="2"/>
            <a:r>
              <a:rPr lang="en-US" dirty="0" smtClean="0"/>
              <a:t>In general, the regulations and examples tell you how to calculate and apply the code</a:t>
            </a:r>
          </a:p>
          <a:p>
            <a:pPr lvl="2"/>
            <a:endParaRPr lang="en-US" dirty="0"/>
          </a:p>
        </p:txBody>
      </p:sp>
    </p:spTree>
    <p:extLst>
      <p:ext uri="{BB962C8B-B14F-4D97-AF65-F5344CB8AC3E}">
        <p14:creationId xmlns:p14="http://schemas.microsoft.com/office/powerpoint/2010/main" val="3280823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14:m>
                  <m:oMath xmlns:m="http://schemas.openxmlformats.org/officeDocument/2006/math">
                    <m:r>
                      <a:rPr lang="en-US" b="0" i="1" smtClean="0">
                        <a:latin typeface="Cambria Math" panose="02040503050406030204" pitchFamily="18" charset="0"/>
                      </a:rPr>
                      <m:t>𝑃𝑉</m:t>
                    </m:r>
                    <m:r>
                      <a:rPr lang="en-US" b="0" i="1" smtClean="0">
                        <a:latin typeface="Cambria Math" panose="02040503050406030204" pitchFamily="18" charset="0"/>
                      </a:rPr>
                      <m:t>=</m:t>
                    </m:r>
                    <m:r>
                      <a:rPr lang="en-US" b="0" i="1" smtClean="0">
                        <a:latin typeface="Cambria Math" panose="02040503050406030204" pitchFamily="18" charset="0"/>
                      </a:rPr>
                      <m:t>𝐹𝑉𝑛</m:t>
                    </m:r>
                    <m:d>
                      <m:dPr>
                        <m:begChr m:val="["/>
                        <m:endChr m:val="]"/>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𝐾</m:t>
                                    </m:r>
                                  </m:e>
                                </m:d>
                              </m:e>
                              <m:sup>
                                <m:r>
                                  <a:rPr lang="en-US" b="0" i="1" smtClean="0">
                                    <a:latin typeface="Cambria Math" panose="02040503050406030204" pitchFamily="18" charset="0"/>
                                  </a:rPr>
                                  <m:t>𝑛</m:t>
                                </m:r>
                              </m:sup>
                            </m:sSup>
                          </m:den>
                        </m:f>
                      </m:e>
                    </m:d>
                  </m:oMath>
                </a14:m>
                <a:endParaRPr lang="en-US" dirty="0" smtClean="0"/>
              </a:p>
              <a:p>
                <a:pPr marL="0" indent="0">
                  <a:buNone/>
                </a:pPr>
                <a:r>
                  <a:rPr lang="en-US" dirty="0"/>
                  <a:t>	</a:t>
                </a:r>
                <a:r>
                  <a:rPr lang="en-US" dirty="0" smtClean="0"/>
                  <a:t>K = interest per period</a:t>
                </a:r>
              </a:p>
              <a:p>
                <a:pPr marL="0" indent="0">
                  <a:buNone/>
                </a:pPr>
                <a:r>
                  <a:rPr lang="en-US" dirty="0"/>
                  <a:t>	</a:t>
                </a:r>
                <a:r>
                  <a:rPr lang="en-US" dirty="0" smtClean="0"/>
                  <a:t>n = number of periods</a:t>
                </a:r>
              </a:p>
              <a:p>
                <a:pPr marL="0" indent="0">
                  <a:buNone/>
                </a:pPr>
                <a:endParaRPr lang="en-US" dirty="0" smtClean="0"/>
              </a:p>
              <a:p>
                <a:r>
                  <a:rPr lang="en-US" dirty="0" smtClean="0">
                    <a:latin typeface="Arial" panose="020B0604020202020204" pitchFamily="34" charset="0"/>
                    <a:cs typeface="Arial" panose="020B0604020202020204" pitchFamily="34" charset="0"/>
                  </a:rPr>
                  <a:t>§1.1272-1(b)(1)(i)</a:t>
                </a:r>
                <a:endParaRPr lang="en-US" dirty="0" smtClean="0"/>
              </a:p>
              <a:p>
                <a:pPr lvl="1"/>
                <a:r>
                  <a:rPr lang="en-US" dirty="0" smtClean="0"/>
                  <a:t>YTM =</a:t>
                </a:r>
                <a14:m>
                  <m:oMath xmlns:m="http://schemas.openxmlformats.org/officeDocument/2006/math">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𝐹𝑎𝑐𝑒</m:t>
                                    </m:r>
                                    <m:r>
                                      <a:rPr lang="en-US" i="1">
                                        <a:latin typeface="Cambria Math" panose="02040503050406030204" pitchFamily="18" charset="0"/>
                                      </a:rPr>
                                      <m:t> </m:t>
                                    </m:r>
                                    <m:r>
                                      <a:rPr lang="en-US" i="1">
                                        <a:latin typeface="Cambria Math" panose="02040503050406030204" pitchFamily="18" charset="0"/>
                                      </a:rPr>
                                      <m:t>𝑉𝑎𝑙𝑢𝑒</m:t>
                                    </m:r>
                                  </m:num>
                                  <m:den>
                                    <m:r>
                                      <a:rPr lang="en-US" i="1">
                                        <a:latin typeface="Cambria Math" panose="02040503050406030204" pitchFamily="18" charset="0"/>
                                      </a:rPr>
                                      <m:t>𝐵𝑜𝑛𝑑</m:t>
                                    </m:r>
                                    <m:r>
                                      <a:rPr lang="en-US" i="1">
                                        <a:latin typeface="Cambria Math" panose="02040503050406030204" pitchFamily="18" charset="0"/>
                                      </a:rPr>
                                      <m:t> </m:t>
                                    </m:r>
                                    <m:r>
                                      <a:rPr lang="en-US" i="1">
                                        <a:latin typeface="Cambria Math" panose="02040503050406030204" pitchFamily="18" charset="0"/>
                                      </a:rPr>
                                      <m:t>𝑃𝑟𝑖𝑐𝑒</m:t>
                                    </m:r>
                                  </m:den>
                                </m:f>
                              </m:e>
                            </m:d>
                          </m:e>
                          <m:sup>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sup>
                        </m:sSup>
                      </m:e>
                    </m:d>
                  </m:oMath>
                </a14:m>
                <a:r>
                  <a:rPr lang="en-US" dirty="0" smtClean="0"/>
                  <a:t>-1</a:t>
                </a:r>
              </a:p>
              <a:p>
                <a:pPr lvl="1"/>
                <a:endParaRPr lang="en-US" dirty="0"/>
              </a:p>
              <a:p>
                <a:pPr marL="457200" lvl="1" indent="0">
                  <a:buNone/>
                </a:pPr>
                <a:r>
                  <a:rPr lang="en-US" dirty="0" smtClean="0">
                    <a:latin typeface="Arial" panose="020B0604020202020204" pitchFamily="34" charset="0"/>
                    <a:cs typeface="Arial" panose="020B0604020202020204" pitchFamily="34" charset="0"/>
                  </a:rPr>
                  <a:t>§1.1272-1(j)</a:t>
                </a:r>
                <a:r>
                  <a:rPr lang="en-US" dirty="0" smtClean="0"/>
                  <a:t>Ex 1      FV 1,000,000, Bond Price  675,564.17</a:t>
                </a:r>
              </a:p>
              <a:p>
                <a:pPr marL="457200" lvl="1" indent="0">
                  <a:buNone/>
                </a:pPr>
                <a:endParaRPr lang="en-US" i="1" dirty="0" smtClean="0">
                  <a:latin typeface="Cambria Math" panose="02040503050406030204" pitchFamily="18" charset="0"/>
                </a:endParaRPr>
              </a:p>
              <a:p>
                <a:pPr marL="457200" lvl="1" indent="0">
                  <a:buNone/>
                </a:pPr>
                <a14:m>
                  <m:oMath xmlns:m="http://schemas.openxmlformats.org/officeDocument/2006/math">
                    <m:d>
                      <m:dPr>
                        <m:begChr m:val="["/>
                        <m:endChr m:val="]"/>
                        <m:ctrlPr>
                          <a:rPr lang="en-US" i="1" smtClean="0">
                            <a:latin typeface="Cambria Math" panose="02040503050406030204" pitchFamily="18" charset="0"/>
                          </a:rPr>
                        </m:ctrlPr>
                      </m:dPr>
                      <m:e>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panose="02040503050406030204" pitchFamily="18" charset="0"/>
                                      </a:rPr>
                                      <m:t>1,000,000</m:t>
                                    </m:r>
                                  </m:num>
                                  <m:den>
                                    <m:r>
                                      <a:rPr lang="en-US" b="0" i="1" smtClean="0">
                                        <a:latin typeface="Cambria Math" panose="02040503050406030204" pitchFamily="18" charset="0"/>
                                      </a:rPr>
                                      <m:t>675,564.17</m:t>
                                    </m:r>
                                  </m:den>
                                </m:f>
                              </m:e>
                            </m:d>
                          </m:e>
                          <m:sup>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sup>
                        </m:sSup>
                      </m:e>
                    </m:d>
                  </m:oMath>
                </a14:m>
                <a:r>
                  <a:rPr lang="en-US" dirty="0" smtClean="0"/>
                  <a:t>-1</a:t>
                </a:r>
                <a:r>
                  <a:rPr lang="en-US" dirty="0"/>
                  <a:t>	</a:t>
                </a:r>
                <a:r>
                  <a:rPr lang="en-US" dirty="0" smtClean="0"/>
                  <a: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1.48</m:t>
                        </m:r>
                      </m:e>
                      <m:sup>
                        <m:r>
                          <a:rPr lang="en-US" b="0" i="1" smtClean="0">
                            <a:latin typeface="Cambria Math" panose="02040503050406030204" pitchFamily="18" charset="0"/>
                          </a:rPr>
                          <m:t>.2</m:t>
                        </m:r>
                      </m:sup>
                    </m:sSup>
                  </m:oMath>
                </a14:m>
                <a:r>
                  <a:rPr lang="en-US" dirty="0" smtClean="0"/>
                  <a:t>-1    =  1.08-1   =.08</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812"/>
                </a:stretch>
              </a:blipFill>
            </p:spPr>
            <p:txBody>
              <a:bodyPr/>
              <a:lstStyle/>
              <a:p>
                <a:r>
                  <a:rPr lang="en-US">
                    <a:noFill/>
                  </a:rPr>
                  <a:t> </a:t>
                </a:r>
              </a:p>
            </p:txBody>
          </p:sp>
        </mc:Fallback>
      </mc:AlternateContent>
    </p:spTree>
    <p:extLst>
      <p:ext uri="{BB962C8B-B14F-4D97-AF65-F5344CB8AC3E}">
        <p14:creationId xmlns:p14="http://schemas.microsoft.com/office/powerpoint/2010/main" val="3364009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Party</a:t>
            </a:r>
            <a:endParaRPr lang="en-US" dirty="0"/>
          </a:p>
        </p:txBody>
      </p:sp>
      <p:sp>
        <p:nvSpPr>
          <p:cNvPr id="3" name="Content Placeholder 2"/>
          <p:cNvSpPr>
            <a:spLocks noGrp="1"/>
          </p:cNvSpPr>
          <p:nvPr>
            <p:ph idx="1"/>
          </p:nvPr>
        </p:nvSpPr>
        <p:spPr/>
        <p:txBody>
          <a:bodyPr>
            <a:normAutofit/>
          </a:bodyPr>
          <a:lstStyle/>
          <a:p>
            <a:r>
              <a:rPr lang="en-US" dirty="0" smtClean="0"/>
              <a:t>Client sold property to related party but did not inform you</a:t>
            </a:r>
          </a:p>
          <a:p>
            <a:r>
              <a:rPr lang="en-US" dirty="0" smtClean="0"/>
              <a:t>Client’s return filed on 4/15/2015</a:t>
            </a:r>
          </a:p>
          <a:p>
            <a:r>
              <a:rPr lang="en-US" dirty="0" smtClean="0"/>
              <a:t>Related Party sold property on 4/1/15 for $22,500</a:t>
            </a:r>
          </a:p>
          <a:p>
            <a:r>
              <a:rPr lang="en-US" dirty="0" smtClean="0"/>
              <a:t>Related Party informed Client on 7/4/15</a:t>
            </a:r>
          </a:p>
          <a:p>
            <a:endParaRPr lang="en-US" dirty="0" smtClean="0"/>
          </a:p>
          <a:p>
            <a:r>
              <a:rPr lang="en-US" dirty="0" smtClean="0"/>
              <a:t>Caution:</a:t>
            </a:r>
          </a:p>
          <a:p>
            <a:pPr lvl="1"/>
            <a:r>
              <a:rPr lang="en-US" dirty="0" smtClean="0"/>
              <a:t>If the related party has a transaction which diminished the risk of loss, the 2 year period is suspended </a:t>
            </a:r>
            <a:r>
              <a:rPr lang="en-US" dirty="0" smtClean="0">
                <a:cs typeface="Arial" panose="020B0604020202020204" pitchFamily="34" charset="0"/>
              </a:rPr>
              <a:t>§453(2)(B)</a:t>
            </a:r>
            <a:endParaRPr lang="en-US" dirty="0" smtClean="0"/>
          </a:p>
          <a:p>
            <a:pPr marL="0" indent="0">
              <a:buNone/>
            </a:pPr>
            <a:endParaRPr lang="en-US" dirty="0" smtClean="0"/>
          </a:p>
        </p:txBody>
      </p:sp>
    </p:spTree>
    <p:extLst>
      <p:ext uri="{BB962C8B-B14F-4D97-AF65-F5344CB8AC3E}">
        <p14:creationId xmlns:p14="http://schemas.microsoft.com/office/powerpoint/2010/main" val="1119152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Preparer’s Responsibility </a:t>
            </a:r>
            <a:endParaRPr lang="en-US" dirty="0"/>
          </a:p>
        </p:txBody>
      </p:sp>
      <p:sp>
        <p:nvSpPr>
          <p:cNvPr id="3" name="Content Placeholder 2"/>
          <p:cNvSpPr>
            <a:spLocks noGrp="1"/>
          </p:cNvSpPr>
          <p:nvPr>
            <p:ph idx="1"/>
          </p:nvPr>
        </p:nvSpPr>
        <p:spPr/>
        <p:txBody>
          <a:bodyPr>
            <a:normAutofit lnSpcReduction="10000"/>
          </a:bodyPr>
          <a:lstStyle/>
          <a:p>
            <a:r>
              <a:rPr lang="en-US" dirty="0" smtClean="0"/>
              <a:t>Once you know that a related party sold within the 2 year period</a:t>
            </a:r>
          </a:p>
          <a:p>
            <a:r>
              <a:rPr lang="en-US" dirty="0" smtClean="0"/>
              <a:t>Advise client </a:t>
            </a:r>
          </a:p>
          <a:p>
            <a:pPr lvl="1"/>
            <a:r>
              <a:rPr lang="en-US" dirty="0" smtClean="0"/>
              <a:t>Circular 230 </a:t>
            </a:r>
            <a:r>
              <a:rPr lang="en-US" dirty="0" smtClean="0">
                <a:cs typeface="Arial" panose="020B0604020202020204" pitchFamily="34" charset="0"/>
              </a:rPr>
              <a:t>§10.21</a:t>
            </a:r>
          </a:p>
          <a:p>
            <a:pPr lvl="1"/>
            <a:r>
              <a:rPr lang="en-US" dirty="0" smtClean="0">
                <a:cs typeface="Arial" panose="020B0604020202020204" pitchFamily="34" charset="0"/>
              </a:rPr>
              <a:t>NAEA Code of Ethics Rule 7</a:t>
            </a:r>
          </a:p>
          <a:p>
            <a:r>
              <a:rPr lang="en-US" dirty="0" smtClean="0"/>
              <a:t>Fraud Penalties </a:t>
            </a:r>
          </a:p>
          <a:p>
            <a:pPr lvl="1"/>
            <a:r>
              <a:rPr lang="en-US" dirty="0" smtClean="0"/>
              <a:t>No Statute of limitations  </a:t>
            </a:r>
            <a:r>
              <a:rPr lang="en-US" dirty="0" smtClean="0">
                <a:cs typeface="Arial" panose="020B0604020202020204" pitchFamily="34" charset="0"/>
              </a:rPr>
              <a:t>§7454(a)</a:t>
            </a:r>
          </a:p>
          <a:p>
            <a:pPr lvl="1"/>
            <a:r>
              <a:rPr lang="en-US" dirty="0" smtClean="0">
                <a:cs typeface="Arial" panose="020B0604020202020204" pitchFamily="34" charset="0"/>
              </a:rPr>
              <a:t>75% penalty on portion attributed to fraud §6663</a:t>
            </a:r>
          </a:p>
          <a:p>
            <a:pPr lvl="1"/>
            <a:endParaRPr lang="en-US" dirty="0">
              <a:cs typeface="Arial" panose="020B0604020202020204" pitchFamily="34" charset="0"/>
            </a:endParaRPr>
          </a:p>
          <a:p>
            <a:r>
              <a:rPr lang="en-US" dirty="0" smtClean="0">
                <a:cs typeface="Arial" panose="020B0604020202020204" pitchFamily="34" charset="0"/>
              </a:rPr>
              <a:t>Advise Amending the return</a:t>
            </a:r>
          </a:p>
          <a:p>
            <a:pPr lvl="1"/>
            <a:r>
              <a:rPr lang="en-US" dirty="0" smtClean="0">
                <a:cs typeface="Arial" panose="020B0604020202020204" pitchFamily="34" charset="0"/>
              </a:rPr>
              <a:t>4/15/15 and maybe others if he did not disclose on original sale</a:t>
            </a:r>
            <a:endParaRPr lang="en-US" dirty="0"/>
          </a:p>
        </p:txBody>
      </p:sp>
    </p:spTree>
    <p:extLst>
      <p:ext uri="{BB962C8B-B14F-4D97-AF65-F5344CB8AC3E}">
        <p14:creationId xmlns:p14="http://schemas.microsoft.com/office/powerpoint/2010/main" val="3900571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Revenue Code of 1939</a:t>
            </a:r>
            <a:endParaRPr lang="en-US" dirty="0"/>
          </a:p>
        </p:txBody>
      </p:sp>
      <p:sp>
        <p:nvSpPr>
          <p:cNvPr id="3" name="Content Placeholder 2"/>
          <p:cNvSpPr>
            <a:spLocks noGrp="1"/>
          </p:cNvSpPr>
          <p:nvPr>
            <p:ph idx="1"/>
          </p:nvPr>
        </p:nvSpPr>
        <p:spPr/>
        <p:txBody>
          <a:bodyPr>
            <a:normAutofit fontScale="85000" lnSpcReduction="20000"/>
          </a:bodyPr>
          <a:lstStyle/>
          <a:p>
            <a:r>
              <a:rPr lang="en-US" sz="3000" dirty="0" smtClean="0"/>
              <a:t>Installment Sales moved to </a:t>
            </a:r>
            <a:r>
              <a:rPr lang="en-US" sz="3000" dirty="0" smtClean="0">
                <a:cs typeface="Arial" panose="020B0604020202020204" pitchFamily="34" charset="0"/>
              </a:rPr>
              <a:t>§44 Installment Basis</a:t>
            </a:r>
          </a:p>
          <a:p>
            <a:endParaRPr lang="en-US" sz="3000" dirty="0" smtClean="0">
              <a:cs typeface="Arial" panose="020B0604020202020204" pitchFamily="34" charset="0"/>
            </a:endParaRPr>
          </a:p>
          <a:p>
            <a:pPr lvl="1"/>
            <a:r>
              <a:rPr lang="en-US" dirty="0" smtClean="0">
                <a:cs typeface="Arial" panose="020B0604020202020204" pitchFamily="34" charset="0"/>
              </a:rPr>
              <a:t>Raised limit to 30% payment in first year</a:t>
            </a:r>
          </a:p>
          <a:p>
            <a:pPr lvl="1"/>
            <a:r>
              <a:rPr lang="en-US" dirty="0" smtClean="0"/>
              <a:t>Gain or Loss on sale of Installment Obligation</a:t>
            </a:r>
          </a:p>
          <a:p>
            <a:pPr lvl="2"/>
            <a:r>
              <a:rPr lang="en-US" dirty="0" smtClean="0"/>
              <a:t>Sale at less than Face Value or other Distribution </a:t>
            </a:r>
          </a:p>
          <a:p>
            <a:pPr lvl="2"/>
            <a:r>
              <a:rPr lang="en-US" dirty="0" smtClean="0"/>
              <a:t>Gain or Loss to be Recognized to Original Seller</a:t>
            </a:r>
          </a:p>
          <a:p>
            <a:pPr lvl="1"/>
            <a:r>
              <a:rPr lang="en-US" dirty="0" smtClean="0"/>
              <a:t>First reaction of Congress to Abuses</a:t>
            </a:r>
          </a:p>
          <a:p>
            <a:pPr lvl="1"/>
            <a:endParaRPr lang="en-US" dirty="0" smtClean="0"/>
          </a:p>
          <a:p>
            <a:pPr lvl="1"/>
            <a:r>
              <a:rPr lang="en-US" dirty="0" smtClean="0"/>
              <a:t>To get around Sale at Less than Face Value, a 3</a:t>
            </a:r>
            <a:r>
              <a:rPr lang="en-US" baseline="30000" dirty="0" smtClean="0"/>
              <a:t>rd</a:t>
            </a:r>
            <a:r>
              <a:rPr lang="en-US" dirty="0" smtClean="0"/>
              <a:t> party is involved</a:t>
            </a:r>
          </a:p>
          <a:p>
            <a:pPr lvl="2"/>
            <a:r>
              <a:rPr lang="en-US" dirty="0" smtClean="0"/>
              <a:t>S owns stock in closely held company with basis of $50K</a:t>
            </a:r>
          </a:p>
          <a:p>
            <a:pPr lvl="2"/>
            <a:r>
              <a:rPr lang="en-US" dirty="0" smtClean="0"/>
              <a:t>S gets offer from B to purchase for $5M but is told to reject</a:t>
            </a:r>
          </a:p>
          <a:p>
            <a:pPr lvl="2"/>
            <a:r>
              <a:rPr lang="en-US" dirty="0" smtClean="0"/>
              <a:t>S creates a Trust and sells to Trust for $5M ( 20 year note bearing 6%)</a:t>
            </a:r>
          </a:p>
          <a:p>
            <a:pPr lvl="3"/>
            <a:r>
              <a:rPr lang="en-US" dirty="0" smtClean="0"/>
              <a:t>Defers recognition </a:t>
            </a:r>
          </a:p>
          <a:p>
            <a:pPr lvl="2"/>
            <a:r>
              <a:rPr lang="en-US" dirty="0" smtClean="0"/>
              <a:t>Trust sells Stock to B for $5M at no gain</a:t>
            </a:r>
          </a:p>
          <a:p>
            <a:pPr lvl="3"/>
            <a:r>
              <a:rPr lang="en-US" dirty="0" smtClean="0"/>
              <a:t>Trust invests proceeds for the benefit of S’s Children	      Example from Herbert Lerner’s</a:t>
            </a:r>
          </a:p>
          <a:p>
            <a:pPr marL="2743200" lvl="6" indent="0">
              <a:buNone/>
            </a:pPr>
            <a:r>
              <a:rPr lang="en-US" dirty="0"/>
              <a:t>	</a:t>
            </a:r>
            <a:r>
              <a:rPr lang="en-US" dirty="0" smtClean="0"/>
              <a:t>		</a:t>
            </a:r>
            <a:r>
              <a:rPr lang="en-US" dirty="0"/>
              <a:t>	</a:t>
            </a:r>
            <a:r>
              <a:rPr lang="en-US" dirty="0" smtClean="0"/>
              <a:t>      Installment Sales Revision Act of 1980</a:t>
            </a:r>
          </a:p>
          <a:p>
            <a:pPr lvl="3"/>
            <a:endParaRPr lang="en-US" dirty="0"/>
          </a:p>
        </p:txBody>
      </p:sp>
    </p:spTree>
    <p:extLst>
      <p:ext uri="{BB962C8B-B14F-4D97-AF65-F5344CB8AC3E}">
        <p14:creationId xmlns:p14="http://schemas.microsoft.com/office/powerpoint/2010/main" val="41656456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87486"/>
            <a:ext cx="9666515" cy="6770514"/>
          </a:xfrm>
          <a:prstGeom prst="rect">
            <a:avLst/>
          </a:prstGeom>
        </p:spPr>
      </p:pic>
      <p:sp>
        <p:nvSpPr>
          <p:cNvPr id="4" name="Oval 3"/>
          <p:cNvSpPr/>
          <p:nvPr/>
        </p:nvSpPr>
        <p:spPr>
          <a:xfrm>
            <a:off x="7854043" y="3739243"/>
            <a:ext cx="1469571" cy="5551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7298871" y="5029200"/>
            <a:ext cx="2563586" cy="1828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0461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47057" y="614774"/>
            <a:ext cx="9715500" cy="1740654"/>
          </a:xfrm>
          <a:prstGeom prst="rect">
            <a:avLst/>
          </a:prstGeom>
        </p:spPr>
      </p:pic>
      <p:pic>
        <p:nvPicPr>
          <p:cNvPr id="5" name="Picture 4"/>
          <p:cNvPicPr>
            <a:picLocks noChangeAspect="1"/>
          </p:cNvPicPr>
          <p:nvPr/>
        </p:nvPicPr>
        <p:blipFill>
          <a:blip r:embed="rId4"/>
          <a:stretch>
            <a:fillRect/>
          </a:stretch>
        </p:blipFill>
        <p:spPr>
          <a:xfrm>
            <a:off x="947057" y="2888851"/>
            <a:ext cx="9552214" cy="2509798"/>
          </a:xfrm>
          <a:prstGeom prst="rect">
            <a:avLst/>
          </a:prstGeom>
        </p:spPr>
      </p:pic>
      <p:sp>
        <p:nvSpPr>
          <p:cNvPr id="7" name="Rectangle 6"/>
          <p:cNvSpPr/>
          <p:nvPr/>
        </p:nvSpPr>
        <p:spPr>
          <a:xfrm>
            <a:off x="1200149" y="4588329"/>
            <a:ext cx="9046029" cy="4082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600200" y="5894614"/>
            <a:ext cx="8640186" cy="923330"/>
          </a:xfrm>
          <a:prstGeom prst="rect">
            <a:avLst/>
          </a:prstGeom>
          <a:noFill/>
        </p:spPr>
        <p:txBody>
          <a:bodyPr wrap="none" rtlCol="0">
            <a:spAutoFit/>
          </a:bodyPr>
          <a:lstStyle/>
          <a:p>
            <a:r>
              <a:rPr lang="en-US" dirty="0" smtClean="0"/>
              <a:t>$6,997 = $1704 + </a:t>
            </a:r>
            <a:r>
              <a:rPr lang="en-US" dirty="0"/>
              <a:t>$</a:t>
            </a:r>
            <a:r>
              <a:rPr lang="en-US" dirty="0" smtClean="0"/>
              <a:t>5,293 (Installment </a:t>
            </a:r>
            <a:r>
              <a:rPr lang="en-US" dirty="0"/>
              <a:t>Sale </a:t>
            </a:r>
            <a:r>
              <a:rPr lang="en-US" dirty="0" smtClean="0"/>
              <a:t> + Gain from early Disposition by Related Party) </a:t>
            </a:r>
          </a:p>
          <a:p>
            <a:r>
              <a:rPr lang="en-US" dirty="0" smtClean="0"/>
              <a:t>Character of Gain…..Long Term….remains the same with related party disposition</a:t>
            </a:r>
          </a:p>
          <a:p>
            <a:endParaRPr lang="en-US" dirty="0"/>
          </a:p>
        </p:txBody>
      </p:sp>
      <p:sp>
        <p:nvSpPr>
          <p:cNvPr id="2" name="TextBox 1"/>
          <p:cNvSpPr txBox="1"/>
          <p:nvPr/>
        </p:nvSpPr>
        <p:spPr>
          <a:xfrm>
            <a:off x="1600200" y="0"/>
            <a:ext cx="1385379" cy="369332"/>
          </a:xfrm>
          <a:prstGeom prst="rect">
            <a:avLst/>
          </a:prstGeom>
          <a:noFill/>
        </p:spPr>
        <p:txBody>
          <a:bodyPr wrap="none" rtlCol="0">
            <a:spAutoFit/>
          </a:bodyPr>
          <a:lstStyle/>
          <a:p>
            <a:r>
              <a:rPr lang="en-US" dirty="0" smtClean="0"/>
              <a:t>Form 1040-X</a:t>
            </a:r>
            <a:endParaRPr lang="en-US" dirty="0"/>
          </a:p>
        </p:txBody>
      </p:sp>
      <p:sp>
        <p:nvSpPr>
          <p:cNvPr id="3" name="TextBox 2"/>
          <p:cNvSpPr txBox="1"/>
          <p:nvPr/>
        </p:nvSpPr>
        <p:spPr>
          <a:xfrm>
            <a:off x="1415469" y="2500790"/>
            <a:ext cx="1245854" cy="369332"/>
          </a:xfrm>
          <a:prstGeom prst="rect">
            <a:avLst/>
          </a:prstGeom>
          <a:noFill/>
        </p:spPr>
        <p:txBody>
          <a:bodyPr wrap="none" rtlCol="0">
            <a:spAutoFit/>
          </a:bodyPr>
          <a:lstStyle/>
          <a:p>
            <a:r>
              <a:rPr lang="en-US" b="1" dirty="0" smtClean="0"/>
              <a:t>Schedule D</a:t>
            </a:r>
            <a:endParaRPr lang="en-US" b="1" dirty="0"/>
          </a:p>
        </p:txBody>
      </p:sp>
    </p:spTree>
    <p:extLst>
      <p:ext uri="{BB962C8B-B14F-4D97-AF65-F5344CB8AC3E}">
        <p14:creationId xmlns:p14="http://schemas.microsoft.com/office/powerpoint/2010/main" val="20643913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120" y="129048"/>
            <a:ext cx="5340123" cy="765032"/>
          </a:xfrm>
        </p:spPr>
        <p:txBody>
          <a:bodyPr>
            <a:normAutofit/>
          </a:bodyPr>
          <a:lstStyle/>
          <a:p>
            <a:r>
              <a:rPr lang="en-US" b="1" dirty="0" smtClean="0"/>
              <a:t>Depreciation Recapture</a:t>
            </a:r>
            <a:endParaRPr lang="en-US" b="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39980977"/>
              </p:ext>
            </p:extLst>
          </p:nvPr>
        </p:nvGraphicFramePr>
        <p:xfrm>
          <a:off x="7593496" y="2735390"/>
          <a:ext cx="3900495" cy="571500"/>
        </p:xfrm>
        <a:graphic>
          <a:graphicData uri="http://schemas.openxmlformats.org/drawingml/2006/table">
            <a:tbl>
              <a:tblPr/>
              <a:tblGrid>
                <a:gridCol w="1998268"/>
                <a:gridCol w="1902227"/>
              </a:tblGrid>
              <a:tr h="381000">
                <a:tc>
                  <a:txBody>
                    <a:bodyPr/>
                    <a:lstStyle/>
                    <a:p>
                      <a:pPr algn="l" fontAlgn="b"/>
                      <a:endParaRPr lang="en-US" sz="1100" b="0" i="0" u="none" strike="noStrike" dirty="0">
                        <a:solidFill>
                          <a:srgbClr val="000000"/>
                        </a:solidFill>
                        <a:effectLst/>
                        <a:latin typeface="Calibri" panose="020F0502020204030204" pitchFamily="34" charset="0"/>
                      </a:endParaRPr>
                    </a:p>
                  </a:txBody>
                  <a:tcPr marL="43748" marR="43748"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Trade or Business</a:t>
                      </a:r>
                    </a:p>
                  </a:txBody>
                  <a:tcPr marL="43748" marR="4374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dirty="0">
                          <a:solidFill>
                            <a:srgbClr val="000000"/>
                          </a:solidFill>
                          <a:effectLst/>
                          <a:latin typeface="Calibri" panose="020F0502020204030204" pitchFamily="34" charset="0"/>
                        </a:rPr>
                        <a:t>Long-Term</a:t>
                      </a:r>
                    </a:p>
                  </a:txBody>
                  <a:tcPr marL="43748" marR="4374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Arial" panose="020B0604020202020204" pitchFamily="34" charset="0"/>
                        </a:rPr>
                        <a:t>§</a:t>
                      </a:r>
                      <a:r>
                        <a:rPr lang="en-US" sz="1100" b="0" i="0" u="none" strike="noStrike" dirty="0">
                          <a:solidFill>
                            <a:srgbClr val="000000"/>
                          </a:solidFill>
                          <a:effectLst/>
                          <a:latin typeface="Calibri" panose="020F0502020204030204" pitchFamily="34" charset="0"/>
                        </a:rPr>
                        <a:t>1231</a:t>
                      </a:r>
                    </a:p>
                  </a:txBody>
                  <a:tcPr marL="43748" marR="43748"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Text Placeholder 14"/>
          <p:cNvSpPr>
            <a:spLocks noGrp="1"/>
          </p:cNvSpPr>
          <p:nvPr>
            <p:ph type="body" sz="half" idx="2"/>
          </p:nvPr>
        </p:nvSpPr>
        <p:spPr>
          <a:xfrm>
            <a:off x="587061" y="2057400"/>
            <a:ext cx="5411726" cy="4278727"/>
          </a:xfrm>
        </p:spPr>
        <p:txBody>
          <a:bodyPr>
            <a:normAutofit/>
          </a:bodyPr>
          <a:lstStyle/>
          <a:p>
            <a:pPr marL="285750" indent="-285750">
              <a:buFont typeface="Arial" panose="020B0604020202020204" pitchFamily="34" charset="0"/>
              <a:buChar char="•"/>
            </a:pPr>
            <a:r>
              <a:rPr lang="en-US" sz="2800" dirty="0" smtClean="0"/>
              <a:t>Gain from sale of </a:t>
            </a:r>
            <a:r>
              <a:rPr lang="en-US" sz="2800" dirty="0" smtClean="0">
                <a:cs typeface="Arial" panose="020B0604020202020204" pitchFamily="34" charset="0"/>
              </a:rPr>
              <a:t>§1245 is ordinary to extent gain created by depreciation</a:t>
            </a:r>
            <a:endParaRPr lang="en-US" sz="2800" dirty="0">
              <a:cs typeface="Arial" panose="020B0604020202020204" pitchFamily="34" charset="0"/>
            </a:endParaRPr>
          </a:p>
          <a:p>
            <a:pPr marL="742950" lvl="1" indent="-285750">
              <a:buFont typeface="Arial" panose="020B0604020202020204" pitchFamily="34" charset="0"/>
              <a:buChar char="•"/>
            </a:pPr>
            <a:r>
              <a:rPr lang="en-US" sz="2600" dirty="0" smtClean="0">
                <a:cs typeface="Arial" panose="020B0604020202020204" pitchFamily="34" charset="0"/>
              </a:rPr>
              <a:t>Lesser of recognized gain or</a:t>
            </a:r>
          </a:p>
          <a:p>
            <a:pPr marL="742950" lvl="1" indent="-285750">
              <a:buFont typeface="Arial" panose="020B0604020202020204" pitchFamily="34" charset="0"/>
              <a:buChar char="•"/>
            </a:pPr>
            <a:r>
              <a:rPr lang="en-US" sz="2600" dirty="0" smtClean="0">
                <a:cs typeface="Arial" panose="020B0604020202020204" pitchFamily="34" charset="0"/>
              </a:rPr>
              <a:t>Total accumulated depreciation</a:t>
            </a:r>
          </a:p>
          <a:p>
            <a:pPr marL="285750" indent="-285750">
              <a:buFont typeface="Arial" panose="020B0604020202020204" pitchFamily="34" charset="0"/>
              <a:buChar char="•"/>
            </a:pPr>
            <a:r>
              <a:rPr lang="en-US" sz="2800" dirty="0" smtClean="0">
                <a:cs typeface="Arial" panose="020B0604020202020204" pitchFamily="34" charset="0"/>
              </a:rPr>
              <a:t>§1250 recapture only if Short Term or property subject to additional depreciation over Straight Line</a:t>
            </a:r>
          </a:p>
          <a:p>
            <a:pPr marL="742950" lvl="1" indent="-285750">
              <a:buFont typeface="Arial" panose="020B0604020202020204" pitchFamily="34" charset="0"/>
              <a:buChar char="•"/>
            </a:pPr>
            <a:r>
              <a:rPr lang="en-US" sz="2600" dirty="0" smtClean="0">
                <a:cs typeface="Arial" panose="020B0604020202020204" pitchFamily="34" charset="0"/>
              </a:rPr>
              <a:t>Corporations subject to §291</a:t>
            </a:r>
          </a:p>
          <a:p>
            <a:pPr lvl="2"/>
            <a:endParaRPr lang="en-US" sz="2400"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1713502049"/>
              </p:ext>
            </p:extLst>
          </p:nvPr>
        </p:nvGraphicFramePr>
        <p:xfrm>
          <a:off x="7010400" y="3963988"/>
          <a:ext cx="5181600" cy="1143000"/>
        </p:xfrm>
        <a:graphic>
          <a:graphicData uri="http://schemas.openxmlformats.org/drawingml/2006/table">
            <a:tbl>
              <a:tblPr/>
              <a:tblGrid>
                <a:gridCol w="1534326"/>
                <a:gridCol w="1618844"/>
                <a:gridCol w="2028430"/>
              </a:tblGrid>
              <a:tr h="190500">
                <a:tc gridSpan="3">
                  <a:txBody>
                    <a:bodyPr/>
                    <a:lstStyle/>
                    <a:p>
                      <a:pPr algn="ctr" fontAlgn="b"/>
                      <a:r>
                        <a:rPr lang="en-US" sz="1100" b="0" i="0" u="none" strike="noStrike" dirty="0">
                          <a:solidFill>
                            <a:srgbClr val="000000"/>
                          </a:solidFill>
                          <a:effectLst/>
                          <a:latin typeface="Arial" panose="020B0604020202020204" pitchFamily="34" charset="0"/>
                        </a:rPr>
                        <a:t>§</a:t>
                      </a:r>
                      <a:r>
                        <a:rPr lang="en-US" sz="1100" b="0" i="0" u="none" strike="noStrike" dirty="0">
                          <a:solidFill>
                            <a:srgbClr val="000000"/>
                          </a:solidFill>
                          <a:effectLst/>
                          <a:latin typeface="Calibri" panose="020F0502020204030204" pitchFamily="34" charset="0"/>
                        </a:rPr>
                        <a:t>1231 Assets Consist of Three Types</a:t>
                      </a:r>
                    </a:p>
                  </a:txBody>
                  <a:tcPr marL="19529" marR="1952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90500">
                <a:tc>
                  <a:txBody>
                    <a:bodyPr/>
                    <a:lstStyle/>
                    <a:p>
                      <a:pPr algn="ctr" fontAlgn="b"/>
                      <a:r>
                        <a:rPr lang="en-US" sz="1100" b="0" i="0" u="none" strike="noStrike" dirty="0">
                          <a:solidFill>
                            <a:srgbClr val="000000"/>
                          </a:solidFill>
                          <a:effectLst/>
                          <a:latin typeface="Calibri" panose="020F0502020204030204" pitchFamily="34" charset="0"/>
                        </a:rPr>
                        <a:t>Pure §1231</a:t>
                      </a:r>
                    </a:p>
                  </a:txBody>
                  <a:tcPr marL="19529" marR="1952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§1245</a:t>
                      </a:r>
                    </a:p>
                  </a:txBody>
                  <a:tcPr marL="19529" marR="1952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panose="020F0502020204030204" pitchFamily="34" charset="0"/>
                        </a:rPr>
                        <a:t>§1250</a:t>
                      </a:r>
                    </a:p>
                  </a:txBody>
                  <a:tcPr marL="19529" marR="19529"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62000">
                <a:tc>
                  <a:txBody>
                    <a:bodyPr/>
                    <a:lstStyle/>
                    <a:p>
                      <a:pPr algn="l" fontAlgn="t"/>
                      <a:r>
                        <a:rPr lang="en-US" sz="1100" b="0" i="0" u="none" strike="noStrike" dirty="0">
                          <a:solidFill>
                            <a:srgbClr val="000000"/>
                          </a:solidFill>
                          <a:effectLst/>
                          <a:latin typeface="Calibri" panose="020F0502020204030204" pitchFamily="34" charset="0"/>
                        </a:rPr>
                        <a:t>Land</a:t>
                      </a:r>
                    </a:p>
                  </a:txBody>
                  <a:tcPr marL="19529" marR="19529"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Personal Property and Intangibles</a:t>
                      </a:r>
                    </a:p>
                  </a:txBody>
                  <a:tcPr marL="19529" marR="19529"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panose="020F0502020204030204" pitchFamily="34" charset="0"/>
                        </a:rPr>
                        <a:t>Depreciable Real Property</a:t>
                      </a:r>
                    </a:p>
                  </a:txBody>
                  <a:tcPr marL="19529" marR="19529"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12" name="Straight Arrow Connector 11"/>
          <p:cNvCxnSpPr/>
          <p:nvPr/>
        </p:nvCxnSpPr>
        <p:spPr>
          <a:xfrm flipH="1">
            <a:off x="9362661" y="3306890"/>
            <a:ext cx="755375" cy="656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4933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Residential Rental Installment Sale</a:t>
            </a:r>
            <a:endParaRPr lang="en-US" dirty="0"/>
          </a:p>
        </p:txBody>
      </p:sp>
      <p:sp>
        <p:nvSpPr>
          <p:cNvPr id="3" name="Content Placeholder 2"/>
          <p:cNvSpPr>
            <a:spLocks noGrp="1"/>
          </p:cNvSpPr>
          <p:nvPr>
            <p:ph idx="1"/>
          </p:nvPr>
        </p:nvSpPr>
        <p:spPr/>
        <p:txBody>
          <a:bodyPr>
            <a:normAutofit/>
          </a:bodyPr>
          <a:lstStyle/>
          <a:p>
            <a:r>
              <a:rPr lang="en-US" dirty="0" smtClean="0"/>
              <a:t>Rental purchased 1/1/11 $100K bldg. $25K land</a:t>
            </a:r>
          </a:p>
          <a:p>
            <a:r>
              <a:rPr lang="en-US" dirty="0"/>
              <a:t>S</a:t>
            </a:r>
            <a:r>
              <a:rPr lang="en-US" dirty="0" smtClean="0"/>
              <a:t>old 12/31/15 $160K</a:t>
            </a:r>
          </a:p>
          <a:p>
            <a:pPr lvl="1"/>
            <a:r>
              <a:rPr lang="en-US" dirty="0" smtClean="0"/>
              <a:t>20 year, 5% interest, 1</a:t>
            </a:r>
            <a:r>
              <a:rPr lang="en-US" baseline="30000" dirty="0" smtClean="0"/>
              <a:t>st</a:t>
            </a:r>
            <a:r>
              <a:rPr lang="en-US" dirty="0" smtClean="0"/>
              <a:t>of 20 payments Dec 31, 2016</a:t>
            </a:r>
          </a:p>
          <a:p>
            <a:pPr lvl="2"/>
            <a:r>
              <a:rPr lang="en-US" dirty="0" smtClean="0">
                <a:solidFill>
                  <a:srgbClr val="FF0000"/>
                </a:solidFill>
              </a:rPr>
              <a:t>$12,839 Payment which includes $8,000 Interest</a:t>
            </a:r>
          </a:p>
          <a:p>
            <a:pPr marL="0" indent="0">
              <a:buNone/>
            </a:pPr>
            <a:endParaRPr lang="en-US" dirty="0"/>
          </a:p>
          <a:p>
            <a:r>
              <a:rPr lang="en-US" dirty="0" smtClean="0"/>
              <a:t>Schedule E, Form 1040 Filer</a:t>
            </a:r>
          </a:p>
          <a:p>
            <a:r>
              <a:rPr lang="en-US" dirty="0" smtClean="0"/>
              <a:t>Residential Rental is </a:t>
            </a:r>
            <a:r>
              <a:rPr lang="en-US" dirty="0" smtClean="0">
                <a:cs typeface="Arial" panose="020B0604020202020204" pitchFamily="34" charset="0"/>
              </a:rPr>
              <a:t>§1250 </a:t>
            </a:r>
          </a:p>
          <a:p>
            <a:pPr lvl="1"/>
            <a:r>
              <a:rPr lang="en-US" dirty="0" smtClean="0">
                <a:cs typeface="Arial" panose="020B0604020202020204" pitchFamily="34" charset="0"/>
              </a:rPr>
              <a:t>There is no accelerated depreciation currently</a:t>
            </a:r>
          </a:p>
          <a:p>
            <a:pPr lvl="2"/>
            <a:r>
              <a:rPr lang="en-US" dirty="0" smtClean="0">
                <a:cs typeface="Arial" panose="020B0604020202020204" pitchFamily="34" charset="0"/>
              </a:rPr>
              <a:t>If an error, Need to File Form 3115 Change of Account Method</a:t>
            </a:r>
          </a:p>
          <a:p>
            <a:pPr lvl="2"/>
            <a:r>
              <a:rPr lang="en-US" dirty="0" smtClean="0">
                <a:cs typeface="Arial" panose="020B0604020202020204" pitchFamily="34" charset="0"/>
              </a:rPr>
              <a:t>Revenue Proc  2015-13 provides extensive guidance</a:t>
            </a:r>
            <a:endParaRPr lang="en-US" dirty="0" smtClean="0"/>
          </a:p>
          <a:p>
            <a:endParaRPr lang="en-US" dirty="0"/>
          </a:p>
        </p:txBody>
      </p:sp>
    </p:spTree>
    <p:extLst>
      <p:ext uri="{BB962C8B-B14F-4D97-AF65-F5344CB8AC3E}">
        <p14:creationId xmlns:p14="http://schemas.microsoft.com/office/powerpoint/2010/main" val="26689130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7930" y="353186"/>
            <a:ext cx="11354454" cy="5639877"/>
          </a:xfrm>
          <a:prstGeom prst="rect">
            <a:avLst/>
          </a:prstGeom>
        </p:spPr>
      </p:pic>
      <p:sp>
        <p:nvSpPr>
          <p:cNvPr id="3" name="Oval 2"/>
          <p:cNvSpPr/>
          <p:nvPr/>
        </p:nvSpPr>
        <p:spPr>
          <a:xfrm>
            <a:off x="9462052" y="5622665"/>
            <a:ext cx="2230332" cy="4969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691640" y="6416040"/>
            <a:ext cx="6673494" cy="369332"/>
          </a:xfrm>
          <a:prstGeom prst="rect">
            <a:avLst/>
          </a:prstGeom>
          <a:noFill/>
        </p:spPr>
        <p:txBody>
          <a:bodyPr wrap="none" rtlCol="0">
            <a:spAutoFit/>
          </a:bodyPr>
          <a:lstStyle/>
          <a:p>
            <a:r>
              <a:rPr lang="en-US" dirty="0" smtClean="0"/>
              <a:t>Year of Sale had no payment.  Info entered to calculate Gross Profit %</a:t>
            </a:r>
            <a:endParaRPr lang="en-US" dirty="0"/>
          </a:p>
        </p:txBody>
      </p:sp>
    </p:spTree>
    <p:extLst>
      <p:ext uri="{BB962C8B-B14F-4D97-AF65-F5344CB8AC3E}">
        <p14:creationId xmlns:p14="http://schemas.microsoft.com/office/powerpoint/2010/main" val="27759220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6956" y="1342958"/>
            <a:ext cx="10292115" cy="1648689"/>
          </a:xfrm>
          <a:prstGeom prst="rect">
            <a:avLst/>
          </a:prstGeom>
        </p:spPr>
      </p:pic>
      <p:sp>
        <p:nvSpPr>
          <p:cNvPr id="3" name="Oval 2"/>
          <p:cNvSpPr/>
          <p:nvPr/>
        </p:nvSpPr>
        <p:spPr>
          <a:xfrm>
            <a:off x="8726557" y="1053548"/>
            <a:ext cx="1908313" cy="4770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8738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1115" y="4237264"/>
            <a:ext cx="10940145" cy="2034632"/>
          </a:xfrm>
          <a:prstGeom prst="rect">
            <a:avLst/>
          </a:prstGeom>
          <a:noFill/>
          <a:ln>
            <a:noFill/>
          </a:ln>
        </p:spPr>
      </p:pic>
      <p:sp>
        <p:nvSpPr>
          <p:cNvPr id="5" name="Oval 4"/>
          <p:cNvSpPr/>
          <p:nvPr/>
        </p:nvSpPr>
        <p:spPr>
          <a:xfrm>
            <a:off x="9503227" y="4351565"/>
            <a:ext cx="2041074" cy="375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0091058" y="6407831"/>
            <a:ext cx="1453243" cy="2170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967842" y="3590346"/>
            <a:ext cx="1648272" cy="369332"/>
          </a:xfrm>
          <a:prstGeom prst="rect">
            <a:avLst/>
          </a:prstGeom>
          <a:noFill/>
        </p:spPr>
        <p:txBody>
          <a:bodyPr wrap="none" rtlCol="0">
            <a:spAutoFit/>
          </a:bodyPr>
          <a:lstStyle/>
          <a:p>
            <a:r>
              <a:rPr lang="en-US" dirty="0" smtClean="0"/>
              <a:t>Form 1040 pg 1</a:t>
            </a:r>
            <a:endParaRPr lang="en-US" dirty="0"/>
          </a:p>
        </p:txBody>
      </p:sp>
      <p:sp>
        <p:nvSpPr>
          <p:cNvPr id="9" name="TextBox 8"/>
          <p:cNvSpPr txBox="1"/>
          <p:nvPr/>
        </p:nvSpPr>
        <p:spPr>
          <a:xfrm>
            <a:off x="4421492" y="151115"/>
            <a:ext cx="1194622" cy="369332"/>
          </a:xfrm>
          <a:prstGeom prst="rect">
            <a:avLst/>
          </a:prstGeom>
          <a:noFill/>
        </p:spPr>
        <p:txBody>
          <a:bodyPr wrap="none" rtlCol="0">
            <a:spAutoFit/>
          </a:bodyPr>
          <a:lstStyle/>
          <a:p>
            <a:r>
              <a:rPr lang="en-US" dirty="0" smtClean="0"/>
              <a:t>Form 6252</a:t>
            </a:r>
            <a:endParaRPr lang="en-US" dirty="0"/>
          </a:p>
        </p:txBody>
      </p:sp>
      <p:sp>
        <p:nvSpPr>
          <p:cNvPr id="10" name="TextBox 9"/>
          <p:cNvSpPr txBox="1"/>
          <p:nvPr/>
        </p:nvSpPr>
        <p:spPr>
          <a:xfrm>
            <a:off x="1249680" y="6359618"/>
            <a:ext cx="3489225" cy="369332"/>
          </a:xfrm>
          <a:prstGeom prst="rect">
            <a:avLst/>
          </a:prstGeom>
          <a:noFill/>
        </p:spPr>
        <p:txBody>
          <a:bodyPr wrap="none" rtlCol="0">
            <a:spAutoFit/>
          </a:bodyPr>
          <a:lstStyle/>
          <a:p>
            <a:r>
              <a:rPr lang="en-US" dirty="0" smtClean="0"/>
              <a:t>1</a:t>
            </a:r>
            <a:r>
              <a:rPr lang="en-US" baseline="30000" dirty="0" smtClean="0"/>
              <a:t>st</a:t>
            </a:r>
            <a:r>
              <a:rPr lang="en-US" dirty="0" smtClean="0"/>
              <a:t> Payment in subsequent tax year.</a:t>
            </a:r>
            <a:endParaRPr lang="en-US" dirty="0"/>
          </a:p>
        </p:txBody>
      </p:sp>
      <p:pic>
        <p:nvPicPr>
          <p:cNvPr id="11" name="Picture 10"/>
          <p:cNvPicPr>
            <a:picLocks noChangeAspect="1"/>
          </p:cNvPicPr>
          <p:nvPr/>
        </p:nvPicPr>
        <p:blipFill>
          <a:blip r:embed="rId4"/>
          <a:stretch>
            <a:fillRect/>
          </a:stretch>
        </p:blipFill>
        <p:spPr>
          <a:xfrm>
            <a:off x="751115" y="1222901"/>
            <a:ext cx="10870029" cy="2464819"/>
          </a:xfrm>
          <a:prstGeom prst="rect">
            <a:avLst/>
          </a:prstGeom>
        </p:spPr>
      </p:pic>
      <p:sp>
        <p:nvSpPr>
          <p:cNvPr id="4" name="Oval 3"/>
          <p:cNvSpPr/>
          <p:nvPr/>
        </p:nvSpPr>
        <p:spPr>
          <a:xfrm>
            <a:off x="9776014" y="1977993"/>
            <a:ext cx="2041074" cy="2612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9971958" y="2788794"/>
            <a:ext cx="1649186" cy="375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p:nvCxnSpPr>
        <p:spPr>
          <a:xfrm>
            <a:off x="10271760" y="6163354"/>
            <a:ext cx="86868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523764" y="6359618"/>
            <a:ext cx="710451" cy="369332"/>
          </a:xfrm>
          <a:prstGeom prst="rect">
            <a:avLst/>
          </a:prstGeom>
          <a:noFill/>
        </p:spPr>
        <p:txBody>
          <a:bodyPr wrap="none" rtlCol="0">
            <a:spAutoFit/>
          </a:bodyPr>
          <a:lstStyle/>
          <a:p>
            <a:r>
              <a:rPr lang="en-US" dirty="0" smtClean="0"/>
              <a:t>1.297</a:t>
            </a:r>
            <a:endParaRPr lang="en-US" dirty="0"/>
          </a:p>
        </p:txBody>
      </p:sp>
    </p:spTree>
    <p:extLst>
      <p:ext uri="{BB962C8B-B14F-4D97-AF65-F5344CB8AC3E}">
        <p14:creationId xmlns:p14="http://schemas.microsoft.com/office/powerpoint/2010/main" val="40974485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Depreciation Recapture </a:t>
            </a:r>
            <a:r>
              <a:rPr lang="en-US" dirty="0" smtClean="0">
                <a:latin typeface="+mn-lt"/>
                <a:cs typeface="Arial" panose="020B0604020202020204" pitchFamily="34" charset="0"/>
              </a:rPr>
              <a:t>§ 1245</a:t>
            </a:r>
            <a:endParaRPr lang="en-US" dirty="0">
              <a:latin typeface="+mn-lt"/>
            </a:endParaRPr>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sp>
        <p:nvSpPr>
          <p:cNvPr id="4" name="Text Placeholder 3"/>
          <p:cNvSpPr>
            <a:spLocks noGrp="1"/>
          </p:cNvSpPr>
          <p:nvPr>
            <p:ph type="body" sz="half" idx="4294967295"/>
          </p:nvPr>
        </p:nvSpPr>
        <p:spPr>
          <a:xfrm>
            <a:off x="0" y="2057400"/>
            <a:ext cx="4179888" cy="3811588"/>
          </a:xfrm>
        </p:spPr>
        <p:txBody>
          <a:bodyPr/>
          <a:lstStyle/>
          <a:p>
            <a:r>
              <a:rPr lang="en-US" sz="2400" dirty="0"/>
              <a:t>Taxpayer sold Machinery on Installment </a:t>
            </a:r>
            <a:r>
              <a:rPr lang="en-US" sz="2400" dirty="0" smtClean="0"/>
              <a:t>Agreement 6/1/15</a:t>
            </a:r>
          </a:p>
          <a:p>
            <a:r>
              <a:rPr lang="en-US" sz="2400" dirty="0" smtClean="0"/>
              <a:t>First Pmt  12/31/15</a:t>
            </a:r>
          </a:p>
          <a:p>
            <a:r>
              <a:rPr lang="en-US" sz="2400" dirty="0" smtClean="0"/>
              <a:t>$8,000 of which $ 2,000 Interest</a:t>
            </a:r>
          </a:p>
        </p:txBody>
      </p:sp>
      <p:graphicFrame>
        <p:nvGraphicFramePr>
          <p:cNvPr id="5" name="Table 4"/>
          <p:cNvGraphicFramePr>
            <a:graphicFrameLocks noGrp="1"/>
          </p:cNvGraphicFramePr>
          <p:nvPr>
            <p:extLst>
              <p:ext uri="{D42A27DB-BD31-4B8C-83A1-F6EECF244321}">
                <p14:modId xmlns:p14="http://schemas.microsoft.com/office/powerpoint/2010/main" val="3175998390"/>
              </p:ext>
            </p:extLst>
          </p:nvPr>
        </p:nvGraphicFramePr>
        <p:xfrm>
          <a:off x="5868988" y="2147094"/>
          <a:ext cx="4976812" cy="1854200"/>
        </p:xfrm>
        <a:graphic>
          <a:graphicData uri="http://schemas.openxmlformats.org/drawingml/2006/table">
            <a:tbl>
              <a:tblPr firstRow="1" bandRow="1">
                <a:tableStyleId>{2D5ABB26-0587-4C30-8999-92F81FD0307C}</a:tableStyleId>
              </a:tblPr>
              <a:tblGrid>
                <a:gridCol w="2488406"/>
                <a:gridCol w="2488406"/>
              </a:tblGrid>
              <a:tr h="370840">
                <a:tc>
                  <a:txBody>
                    <a:bodyPr/>
                    <a:lstStyle/>
                    <a:p>
                      <a:r>
                        <a:rPr lang="en-US" dirty="0" smtClean="0"/>
                        <a:t>Gross</a:t>
                      </a:r>
                      <a:r>
                        <a:rPr lang="en-US" baseline="0" dirty="0" smtClean="0"/>
                        <a:t> Sales Price</a:t>
                      </a:r>
                    </a:p>
                  </a:txBody>
                  <a:tcPr/>
                </a:tc>
                <a:tc>
                  <a:txBody>
                    <a:bodyPr/>
                    <a:lstStyle/>
                    <a:p>
                      <a:r>
                        <a:rPr lang="en-US" dirty="0" smtClean="0"/>
                        <a:t>$</a:t>
                      </a:r>
                      <a:r>
                        <a:rPr lang="en-US" baseline="0" dirty="0" smtClean="0"/>
                        <a:t> 50,000</a:t>
                      </a:r>
                    </a:p>
                  </a:txBody>
                  <a:tcPr/>
                </a:tc>
              </a:tr>
              <a:tr h="370840">
                <a:tc>
                  <a:txBody>
                    <a:bodyPr/>
                    <a:lstStyle/>
                    <a:p>
                      <a:r>
                        <a:rPr lang="en-US" dirty="0" smtClean="0"/>
                        <a:t>Cost</a:t>
                      </a:r>
                      <a:endParaRPr lang="en-US" dirty="0"/>
                    </a:p>
                  </a:txBody>
                  <a:tcPr/>
                </a:tc>
                <a:tc>
                  <a:txBody>
                    <a:bodyPr/>
                    <a:lstStyle/>
                    <a:p>
                      <a:r>
                        <a:rPr lang="en-US" dirty="0" smtClean="0"/>
                        <a:t>$100,000</a:t>
                      </a:r>
                    </a:p>
                  </a:txBody>
                  <a:tcPr/>
                </a:tc>
              </a:tr>
              <a:tr h="370840">
                <a:tc>
                  <a:txBody>
                    <a:bodyPr/>
                    <a:lstStyle/>
                    <a:p>
                      <a:r>
                        <a:rPr lang="en-US" dirty="0" smtClean="0"/>
                        <a:t>Depreciation</a:t>
                      </a:r>
                      <a:r>
                        <a:rPr lang="en-US" baseline="0" dirty="0" smtClean="0"/>
                        <a:t> allowed</a:t>
                      </a:r>
                      <a:endParaRPr lang="en-US" dirty="0"/>
                    </a:p>
                  </a:txBody>
                  <a:tcPr/>
                </a:tc>
                <a:tc>
                  <a:txBody>
                    <a:bodyPr/>
                    <a:lstStyle/>
                    <a:p>
                      <a:r>
                        <a:rPr lang="en-US" dirty="0" smtClean="0"/>
                        <a:t>$ 86,613</a:t>
                      </a:r>
                      <a:endParaRPr lang="en-US" dirty="0"/>
                    </a:p>
                  </a:txBody>
                  <a:tcPr/>
                </a:tc>
              </a:tr>
              <a:tr h="370840">
                <a:tc>
                  <a:txBody>
                    <a:bodyPr/>
                    <a:lstStyle/>
                    <a:p>
                      <a:r>
                        <a:rPr lang="en-US" dirty="0" smtClean="0"/>
                        <a:t>Adj Basis</a:t>
                      </a:r>
                      <a:endParaRPr lang="en-US" dirty="0"/>
                    </a:p>
                  </a:txBody>
                  <a:tcPr/>
                </a:tc>
                <a:tc>
                  <a:txBody>
                    <a:bodyPr/>
                    <a:lstStyle/>
                    <a:p>
                      <a:r>
                        <a:rPr lang="en-US" dirty="0" smtClean="0"/>
                        <a:t>$  13,387</a:t>
                      </a:r>
                      <a:endParaRPr lang="en-US" dirty="0"/>
                    </a:p>
                  </a:txBody>
                  <a:tcPr/>
                </a:tc>
              </a:tr>
              <a:tr h="370840">
                <a:tc>
                  <a:txBody>
                    <a:bodyPr/>
                    <a:lstStyle/>
                    <a:p>
                      <a:r>
                        <a:rPr lang="en-US" dirty="0" smtClean="0"/>
                        <a:t>Gross Profit</a:t>
                      </a:r>
                      <a:endParaRPr lang="en-US" dirty="0"/>
                    </a:p>
                  </a:txBody>
                  <a:tcPr/>
                </a:tc>
                <a:tc>
                  <a:txBody>
                    <a:bodyPr/>
                    <a:lstStyle/>
                    <a:p>
                      <a:r>
                        <a:rPr lang="en-US" dirty="0" smtClean="0"/>
                        <a:t>$  36,613</a:t>
                      </a:r>
                      <a:endParaRPr lang="en-US" dirty="0"/>
                    </a:p>
                  </a:txBody>
                  <a:tcPr/>
                </a:tc>
              </a:tr>
            </a:tbl>
          </a:graphicData>
        </a:graphic>
      </p:graphicFrame>
    </p:spTree>
    <p:extLst>
      <p:ext uri="{BB962C8B-B14F-4D97-AF65-F5344CB8AC3E}">
        <p14:creationId xmlns:p14="http://schemas.microsoft.com/office/powerpoint/2010/main" val="4044272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3048" t="44959" r="14155" b="23251"/>
          <a:stretch/>
        </p:blipFill>
        <p:spPr>
          <a:xfrm>
            <a:off x="0" y="284480"/>
            <a:ext cx="8006081" cy="4917440"/>
          </a:xfrm>
          <a:prstGeom prst="rect">
            <a:avLst/>
          </a:prstGeom>
        </p:spPr>
      </p:pic>
      <p:sp>
        <p:nvSpPr>
          <p:cNvPr id="3" name="TextBox 2"/>
          <p:cNvSpPr txBox="1"/>
          <p:nvPr/>
        </p:nvSpPr>
        <p:spPr>
          <a:xfrm>
            <a:off x="8229600" y="894080"/>
            <a:ext cx="3579826" cy="1938992"/>
          </a:xfrm>
          <a:prstGeom prst="rect">
            <a:avLst/>
          </a:prstGeom>
          <a:noFill/>
        </p:spPr>
        <p:txBody>
          <a:bodyPr wrap="none" rtlCol="0">
            <a:spAutoFit/>
          </a:bodyPr>
          <a:lstStyle/>
          <a:p>
            <a:r>
              <a:rPr lang="en-US" sz="2000" dirty="0" smtClean="0"/>
              <a:t>Select the correct property type:</a:t>
            </a:r>
          </a:p>
          <a:p>
            <a:r>
              <a:rPr lang="en-US" sz="2000" dirty="0" smtClean="0"/>
              <a:t>And the sale type.</a:t>
            </a:r>
          </a:p>
          <a:p>
            <a:r>
              <a:rPr lang="en-US" sz="2000" dirty="0" smtClean="0"/>
              <a:t>Drake has ~24 types</a:t>
            </a:r>
          </a:p>
          <a:p>
            <a:r>
              <a:rPr lang="en-US" sz="2000" dirty="0" smtClean="0">
                <a:latin typeface="Arial" panose="020B0604020202020204" pitchFamily="34" charset="0"/>
                <a:cs typeface="Arial" panose="020B0604020202020204" pitchFamily="34" charset="0"/>
              </a:rPr>
              <a:t>§</a:t>
            </a:r>
            <a:r>
              <a:rPr lang="en-US" sz="2000" dirty="0" smtClean="0"/>
              <a:t>1250 </a:t>
            </a:r>
            <a:r>
              <a:rPr lang="en-US" sz="2000" dirty="0" smtClean="0">
                <a:latin typeface="Arial" panose="020B0604020202020204" pitchFamily="34" charset="0"/>
                <a:cs typeface="Arial" panose="020B0604020202020204" pitchFamily="34" charset="0"/>
              </a:rPr>
              <a:t>≠ IS </a:t>
            </a:r>
            <a:r>
              <a:rPr lang="en-US" sz="2000" dirty="0" smtClean="0">
                <a:cs typeface="Arial" panose="020B0604020202020204" pitchFamily="34" charset="0"/>
              </a:rPr>
              <a:t>§1250</a:t>
            </a:r>
            <a:endParaRPr lang="en-US" sz="2000" dirty="0">
              <a:cs typeface="Arial" panose="020B0604020202020204" pitchFamily="34" charset="0"/>
            </a:endParaRPr>
          </a:p>
          <a:p>
            <a:endParaRPr lang="en-US" sz="2000" dirty="0" smtClean="0">
              <a:cs typeface="Arial" panose="020B0604020202020204" pitchFamily="34" charset="0"/>
            </a:endParaRPr>
          </a:p>
          <a:p>
            <a:r>
              <a:rPr lang="en-US" sz="2000" dirty="0" smtClean="0">
                <a:cs typeface="Arial" panose="020B0604020202020204" pitchFamily="34" charset="0"/>
              </a:rPr>
              <a:t>Likewise §1245 ≠ IN §1245</a:t>
            </a:r>
            <a:endParaRPr lang="en-US" sz="2000" dirty="0" smtClean="0"/>
          </a:p>
        </p:txBody>
      </p:sp>
      <p:sp>
        <p:nvSpPr>
          <p:cNvPr id="4" name="Oval 3"/>
          <p:cNvSpPr/>
          <p:nvPr/>
        </p:nvSpPr>
        <p:spPr>
          <a:xfrm>
            <a:off x="4876800" y="629920"/>
            <a:ext cx="2174240" cy="5689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37129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8280" y="406400"/>
            <a:ext cx="11519148" cy="4743824"/>
          </a:xfrm>
          <a:prstGeom prst="rect">
            <a:avLst/>
          </a:prstGeom>
        </p:spPr>
      </p:pic>
      <p:pic>
        <p:nvPicPr>
          <p:cNvPr id="3" name="Picture 2"/>
          <p:cNvPicPr>
            <a:picLocks noChangeAspect="1"/>
          </p:cNvPicPr>
          <p:nvPr/>
        </p:nvPicPr>
        <p:blipFill>
          <a:blip r:embed="rId4"/>
          <a:stretch>
            <a:fillRect/>
          </a:stretch>
        </p:blipFill>
        <p:spPr>
          <a:xfrm>
            <a:off x="568596" y="4906384"/>
            <a:ext cx="10156373" cy="1932139"/>
          </a:xfrm>
          <a:prstGeom prst="rect">
            <a:avLst/>
          </a:prstGeom>
        </p:spPr>
      </p:pic>
      <p:sp>
        <p:nvSpPr>
          <p:cNvPr id="4" name="Oval 3"/>
          <p:cNvSpPr/>
          <p:nvPr/>
        </p:nvSpPr>
        <p:spPr>
          <a:xfrm>
            <a:off x="7269480" y="4187461"/>
            <a:ext cx="1012371" cy="28539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9454243" y="6580414"/>
            <a:ext cx="1126671" cy="2775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a:off x="8031966" y="4472859"/>
            <a:ext cx="1422277" cy="20880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281851" y="3575452"/>
            <a:ext cx="1410789" cy="22436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382000" y="3819292"/>
            <a:ext cx="1310640" cy="2853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788434" y="3634626"/>
            <a:ext cx="1071127" cy="369332"/>
          </a:xfrm>
          <a:prstGeom prst="rect">
            <a:avLst/>
          </a:prstGeom>
          <a:noFill/>
        </p:spPr>
        <p:txBody>
          <a:bodyPr wrap="none" rtlCol="0">
            <a:spAutoFit/>
          </a:bodyPr>
          <a:lstStyle/>
          <a:p>
            <a:r>
              <a:rPr lang="en-US" dirty="0" smtClean="0"/>
              <a:t>Lesser of </a:t>
            </a:r>
            <a:endParaRPr lang="en-US" dirty="0"/>
          </a:p>
        </p:txBody>
      </p:sp>
    </p:spTree>
    <p:extLst>
      <p:ext uri="{BB962C8B-B14F-4D97-AF65-F5344CB8AC3E}">
        <p14:creationId xmlns:p14="http://schemas.microsoft.com/office/powerpoint/2010/main" val="151907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30% 1st Year Limit </a:t>
            </a:r>
            <a:r>
              <a:rPr lang="en-US" dirty="0" smtClean="0">
                <a:sym typeface="Wingdings" panose="05000000000000000000" pitchFamily="2" charset="2"/>
              </a:rPr>
              <a:t></a:t>
            </a:r>
            <a:r>
              <a:rPr lang="en-US" dirty="0" smtClean="0"/>
              <a:t> to Wrapped Mortgages</a:t>
            </a:r>
            <a:endParaRPr lang="en-US" dirty="0"/>
          </a:p>
        </p:txBody>
      </p:sp>
      <p:sp>
        <p:nvSpPr>
          <p:cNvPr id="4" name="Text Placeholder 3"/>
          <p:cNvSpPr>
            <a:spLocks noGrp="1"/>
          </p:cNvSpPr>
          <p:nvPr>
            <p:ph type="body" idx="1"/>
          </p:nvPr>
        </p:nvSpPr>
        <p:spPr/>
        <p:txBody>
          <a:bodyPr/>
          <a:lstStyle/>
          <a:p>
            <a:r>
              <a:rPr lang="en-US" dirty="0" smtClean="0"/>
              <a:t>No Mortgage Assumption</a:t>
            </a:r>
            <a:endParaRPr lang="en-US" dirty="0"/>
          </a:p>
        </p:txBody>
      </p:sp>
      <p:pic>
        <p:nvPicPr>
          <p:cNvPr id="10" name="Content Placeholder 9"/>
          <p:cNvPicPr>
            <a:picLocks noGrp="1" noChangeAspect="1"/>
          </p:cNvPicPr>
          <p:nvPr>
            <p:ph sz="half" idx="2"/>
          </p:nvPr>
        </p:nvPicPr>
        <p:blipFill>
          <a:blip r:embed="rId3"/>
          <a:stretch>
            <a:fillRect/>
          </a:stretch>
        </p:blipFill>
        <p:spPr>
          <a:xfrm>
            <a:off x="78606" y="3154680"/>
            <a:ext cx="5918969" cy="2113571"/>
          </a:xfrm>
          <a:prstGeom prst="rect">
            <a:avLst/>
          </a:prstGeom>
        </p:spPr>
      </p:pic>
      <p:sp>
        <p:nvSpPr>
          <p:cNvPr id="6" name="Text Placeholder 5"/>
          <p:cNvSpPr>
            <a:spLocks noGrp="1"/>
          </p:cNvSpPr>
          <p:nvPr>
            <p:ph type="body" sz="quarter" idx="3"/>
          </p:nvPr>
        </p:nvSpPr>
        <p:spPr/>
        <p:txBody>
          <a:bodyPr/>
          <a:lstStyle/>
          <a:p>
            <a:r>
              <a:rPr lang="en-US" dirty="0" smtClean="0"/>
              <a:t>Mortgage Assumption</a:t>
            </a:r>
            <a:endParaRPr lang="en-US" dirty="0"/>
          </a:p>
        </p:txBody>
      </p:sp>
      <p:pic>
        <p:nvPicPr>
          <p:cNvPr id="11" name="Content Placeholder 10"/>
          <p:cNvPicPr>
            <a:picLocks noGrp="1" noChangeAspect="1"/>
          </p:cNvPicPr>
          <p:nvPr>
            <p:ph sz="quarter" idx="4"/>
          </p:nvPr>
        </p:nvPicPr>
        <p:blipFill>
          <a:blip r:embed="rId4"/>
          <a:stretch>
            <a:fillRect/>
          </a:stretch>
        </p:blipFill>
        <p:spPr>
          <a:xfrm>
            <a:off x="6172199" y="3154680"/>
            <a:ext cx="5907651" cy="2124809"/>
          </a:xfrm>
          <a:prstGeom prst="rect">
            <a:avLst/>
          </a:prstGeom>
        </p:spPr>
      </p:pic>
      <p:sp>
        <p:nvSpPr>
          <p:cNvPr id="12" name="TextBox 11"/>
          <p:cNvSpPr txBox="1"/>
          <p:nvPr/>
        </p:nvSpPr>
        <p:spPr>
          <a:xfrm>
            <a:off x="7071360" y="5715000"/>
            <a:ext cx="3860993" cy="923330"/>
          </a:xfrm>
          <a:prstGeom prst="rect">
            <a:avLst/>
          </a:prstGeom>
          <a:noFill/>
        </p:spPr>
        <p:txBody>
          <a:bodyPr wrap="none" rtlCol="0">
            <a:spAutoFit/>
          </a:bodyPr>
          <a:lstStyle/>
          <a:p>
            <a:r>
              <a:rPr lang="en-US" dirty="0" smtClean="0"/>
              <a:t>First Year Payment Limited to $3,397</a:t>
            </a:r>
          </a:p>
          <a:p>
            <a:r>
              <a:rPr lang="en-US" dirty="0" smtClean="0"/>
              <a:t>Fails Installment Sale Criteria</a:t>
            </a:r>
          </a:p>
          <a:p>
            <a:r>
              <a:rPr lang="en-US" dirty="0" smtClean="0"/>
              <a:t>1</a:t>
            </a:r>
            <a:r>
              <a:rPr lang="en-US" baseline="30000" dirty="0" smtClean="0"/>
              <a:t>st</a:t>
            </a:r>
            <a:r>
              <a:rPr lang="en-US" dirty="0" smtClean="0"/>
              <a:t>…and only year  $8,824 Capital Gains</a:t>
            </a:r>
            <a:endParaRPr lang="en-US" dirty="0"/>
          </a:p>
        </p:txBody>
      </p:sp>
      <p:sp>
        <p:nvSpPr>
          <p:cNvPr id="13" name="TextBox 12"/>
          <p:cNvSpPr txBox="1"/>
          <p:nvPr/>
        </p:nvSpPr>
        <p:spPr>
          <a:xfrm>
            <a:off x="624840" y="5715000"/>
            <a:ext cx="3691075" cy="923330"/>
          </a:xfrm>
          <a:prstGeom prst="rect">
            <a:avLst/>
          </a:prstGeom>
          <a:noFill/>
        </p:spPr>
        <p:txBody>
          <a:bodyPr wrap="none" rtlCol="0">
            <a:spAutoFit/>
          </a:bodyPr>
          <a:lstStyle/>
          <a:p>
            <a:r>
              <a:rPr lang="en-US" dirty="0" smtClean="0"/>
              <a:t>First Year Payment Limited to $5,797</a:t>
            </a:r>
          </a:p>
          <a:p>
            <a:r>
              <a:rPr lang="en-US" dirty="0" smtClean="0"/>
              <a:t>Meets Installment Sale Criteria</a:t>
            </a:r>
          </a:p>
          <a:p>
            <a:r>
              <a:rPr lang="en-US" dirty="0" smtClean="0"/>
              <a:t>1</a:t>
            </a:r>
            <a:r>
              <a:rPr lang="en-US" baseline="30000" dirty="0" smtClean="0"/>
              <a:t>st</a:t>
            </a:r>
            <a:r>
              <a:rPr lang="en-US" dirty="0" smtClean="0"/>
              <a:t> year $1,826  in Capital Gains</a:t>
            </a:r>
          </a:p>
        </p:txBody>
      </p:sp>
      <p:sp>
        <p:nvSpPr>
          <p:cNvPr id="14" name="Oval 13"/>
          <p:cNvSpPr/>
          <p:nvPr/>
        </p:nvSpPr>
        <p:spPr>
          <a:xfrm>
            <a:off x="10012680" y="3352800"/>
            <a:ext cx="82296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144770" y="2505075"/>
            <a:ext cx="4162293" cy="369332"/>
          </a:xfrm>
          <a:prstGeom prst="rect">
            <a:avLst/>
          </a:prstGeom>
          <a:noFill/>
        </p:spPr>
        <p:txBody>
          <a:bodyPr wrap="none" rtlCol="0">
            <a:spAutoFit/>
          </a:bodyPr>
          <a:lstStyle/>
          <a:p>
            <a:r>
              <a:rPr lang="en-US" dirty="0" smtClean="0"/>
              <a:t>Assume 1</a:t>
            </a:r>
            <a:r>
              <a:rPr lang="en-US" baseline="30000" dirty="0" smtClean="0"/>
              <a:t>st</a:t>
            </a:r>
            <a:r>
              <a:rPr lang="en-US" dirty="0" smtClean="0"/>
              <a:t> Payment is $4,000 per contract</a:t>
            </a:r>
          </a:p>
        </p:txBody>
      </p:sp>
    </p:spTree>
    <p:extLst>
      <p:ext uri="{BB962C8B-B14F-4D97-AF65-F5344CB8AC3E}">
        <p14:creationId xmlns:p14="http://schemas.microsoft.com/office/powerpoint/2010/main" val="36740496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Corp Installment Sales </a:t>
            </a:r>
            <a:endParaRPr lang="en-US" dirty="0"/>
          </a:p>
        </p:txBody>
      </p:sp>
      <p:sp>
        <p:nvSpPr>
          <p:cNvPr id="3" name="Content Placeholder 2"/>
          <p:cNvSpPr>
            <a:spLocks noGrp="1"/>
          </p:cNvSpPr>
          <p:nvPr>
            <p:ph idx="1"/>
          </p:nvPr>
        </p:nvSpPr>
        <p:spPr/>
        <p:txBody>
          <a:bodyPr/>
          <a:lstStyle/>
          <a:p>
            <a:r>
              <a:rPr lang="en-US" dirty="0" smtClean="0"/>
              <a:t>Same info as previously shown for Form 1040</a:t>
            </a:r>
          </a:p>
          <a:p>
            <a:pPr lvl="1"/>
            <a:r>
              <a:rPr lang="en-US" dirty="0" smtClean="0"/>
              <a:t>Machinery with depreciation recapture </a:t>
            </a:r>
            <a:r>
              <a:rPr lang="en-US" dirty="0" smtClean="0">
                <a:latin typeface="Arial" panose="020B0604020202020204" pitchFamily="34" charset="0"/>
                <a:cs typeface="Arial" panose="020B0604020202020204" pitchFamily="34" charset="0"/>
              </a:rPr>
              <a:t>§1245</a:t>
            </a:r>
            <a:endParaRPr lang="en-US" dirty="0" smtClean="0"/>
          </a:p>
          <a:p>
            <a:pPr lvl="1"/>
            <a:r>
              <a:rPr lang="en-US" dirty="0" smtClean="0"/>
              <a:t>Residential Rental Sold on Installment Sale </a:t>
            </a:r>
            <a:r>
              <a:rPr lang="en-US" dirty="0" smtClean="0">
                <a:latin typeface="Arial" panose="020B0604020202020204" pitchFamily="34" charset="0"/>
                <a:cs typeface="Arial" panose="020B0604020202020204" pitchFamily="34" charset="0"/>
              </a:rPr>
              <a:t>§1250</a:t>
            </a:r>
            <a:endParaRPr lang="en-US" dirty="0" smtClean="0"/>
          </a:p>
          <a:p>
            <a:endParaRPr lang="en-US" dirty="0" smtClean="0"/>
          </a:p>
        </p:txBody>
      </p:sp>
    </p:spTree>
    <p:extLst>
      <p:ext uri="{BB962C8B-B14F-4D97-AF65-F5344CB8AC3E}">
        <p14:creationId xmlns:p14="http://schemas.microsoft.com/office/powerpoint/2010/main" val="131449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corp 4797</a:t>
            </a:r>
            <a:endParaRPr lang="en-US" dirty="0"/>
          </a:p>
        </p:txBody>
      </p:sp>
      <p:pic>
        <p:nvPicPr>
          <p:cNvPr id="4" name="Content Placeholder 3"/>
          <p:cNvPicPr>
            <a:picLocks noGrp="1" noChangeAspect="1"/>
          </p:cNvPicPr>
          <p:nvPr>
            <p:ph sz="half" idx="1"/>
          </p:nvPr>
        </p:nvPicPr>
        <p:blipFill>
          <a:blip r:embed="rId3"/>
          <a:stretch>
            <a:fillRect/>
          </a:stretch>
        </p:blipFill>
        <p:spPr>
          <a:xfrm>
            <a:off x="155887" y="1825625"/>
            <a:ext cx="5940113" cy="3800699"/>
          </a:xfrm>
          <a:prstGeom prst="rect">
            <a:avLst/>
          </a:prstGeom>
        </p:spPr>
      </p:pic>
      <p:sp>
        <p:nvSpPr>
          <p:cNvPr id="5" name="Content Placeholder 4"/>
          <p:cNvSpPr>
            <a:spLocks noGrp="1"/>
          </p:cNvSpPr>
          <p:nvPr>
            <p:ph sz="half" idx="2"/>
          </p:nvPr>
        </p:nvSpPr>
        <p:spPr>
          <a:xfrm>
            <a:off x="6221187" y="1825625"/>
            <a:ext cx="5132614" cy="3870326"/>
          </a:xfrm>
        </p:spPr>
        <p:txBody>
          <a:bodyPr>
            <a:normAutofit fontScale="92500" lnSpcReduction="10000"/>
          </a:bodyPr>
          <a:lstStyle/>
          <a:p>
            <a:r>
              <a:rPr lang="en-US" dirty="0" smtClean="0"/>
              <a:t>Property A is </a:t>
            </a:r>
            <a:r>
              <a:rPr lang="en-US" dirty="0" smtClean="0">
                <a:cs typeface="Arial" panose="020B0604020202020204" pitchFamily="34" charset="0"/>
              </a:rPr>
              <a:t>§1245</a:t>
            </a:r>
          </a:p>
          <a:p>
            <a:pPr lvl="1"/>
            <a:r>
              <a:rPr lang="en-US" dirty="0" smtClean="0">
                <a:cs typeface="Arial" panose="020B0604020202020204" pitchFamily="34" charset="0"/>
              </a:rPr>
              <a:t>Recapture is &lt; gain or Acc Dep</a:t>
            </a:r>
          </a:p>
          <a:p>
            <a:pPr lvl="1"/>
            <a:endParaRPr lang="en-US" dirty="0">
              <a:cs typeface="Arial" panose="020B0604020202020204" pitchFamily="34" charset="0"/>
            </a:endParaRPr>
          </a:p>
          <a:p>
            <a:r>
              <a:rPr lang="en-US" dirty="0" smtClean="0">
                <a:cs typeface="Arial" panose="020B0604020202020204" pitchFamily="34" charset="0"/>
              </a:rPr>
              <a:t>Property B is §1250</a:t>
            </a:r>
          </a:p>
          <a:p>
            <a:pPr lvl="1"/>
            <a:r>
              <a:rPr lang="en-US" dirty="0" smtClean="0">
                <a:cs typeface="Arial" panose="020B0604020202020204" pitchFamily="34" charset="0"/>
              </a:rPr>
              <a:t>§291 Recapture </a:t>
            </a:r>
          </a:p>
          <a:p>
            <a:pPr lvl="1"/>
            <a:r>
              <a:rPr lang="en-US" dirty="0" smtClean="0">
                <a:cs typeface="Arial" panose="020B0604020202020204" pitchFamily="34" charset="0"/>
              </a:rPr>
              <a:t>Manually Calculate</a:t>
            </a:r>
          </a:p>
          <a:p>
            <a:pPr lvl="2"/>
            <a:r>
              <a:rPr lang="en-US" dirty="0" smtClean="0">
                <a:cs typeface="Arial" panose="020B0604020202020204" pitchFamily="34" charset="0"/>
              </a:rPr>
              <a:t>20% of lesser of gain or Acc Dep</a:t>
            </a:r>
          </a:p>
          <a:p>
            <a:pPr lvl="1"/>
            <a:r>
              <a:rPr lang="en-US" dirty="0" smtClean="0">
                <a:cs typeface="Arial" panose="020B0604020202020204" pitchFamily="34" charset="0"/>
              </a:rPr>
              <a:t>Sell using 4797, not 4562</a:t>
            </a:r>
          </a:p>
          <a:p>
            <a:pPr lvl="1"/>
            <a:endParaRPr lang="en-US" dirty="0">
              <a:cs typeface="Arial" panose="020B0604020202020204" pitchFamily="34" charset="0"/>
            </a:endParaRPr>
          </a:p>
          <a:p>
            <a:r>
              <a:rPr lang="en-US" dirty="0" smtClean="0">
                <a:cs typeface="Arial" panose="020B0604020202020204" pitchFamily="34" charset="0"/>
              </a:rPr>
              <a:t>Total Ordinary income   $40,189 </a:t>
            </a:r>
            <a:endParaRPr lang="en-US" dirty="0">
              <a:cs typeface="Arial" panose="020B0604020202020204" pitchFamily="34" charset="0"/>
            </a:endParaRPr>
          </a:p>
          <a:p>
            <a:endParaRPr lang="en-US" dirty="0" smtClean="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endParaRPr lang="en-US" dirty="0"/>
          </a:p>
        </p:txBody>
      </p:sp>
      <p:sp>
        <p:nvSpPr>
          <p:cNvPr id="6" name="Oval 5"/>
          <p:cNvSpPr/>
          <p:nvPr/>
        </p:nvSpPr>
        <p:spPr>
          <a:xfrm>
            <a:off x="4114800" y="2988129"/>
            <a:ext cx="832757" cy="2449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4114800" y="2498271"/>
            <a:ext cx="832757" cy="195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323114" y="5241471"/>
            <a:ext cx="772886"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flipH="1">
            <a:off x="6096000" y="4180114"/>
            <a:ext cx="664029" cy="10613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110843" y="2498271"/>
            <a:ext cx="985157" cy="1959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323114" y="2988129"/>
            <a:ext cx="772886" cy="2449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1119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2200827"/>
            <a:ext cx="11667068" cy="3159083"/>
          </a:xfrm>
          <a:prstGeom prst="rect">
            <a:avLst/>
          </a:prstGeom>
        </p:spPr>
      </p:pic>
      <p:sp>
        <p:nvSpPr>
          <p:cNvPr id="14" name="Title 13"/>
          <p:cNvSpPr>
            <a:spLocks noGrp="1"/>
          </p:cNvSpPr>
          <p:nvPr>
            <p:ph type="title"/>
          </p:nvPr>
        </p:nvSpPr>
        <p:spPr/>
        <p:txBody>
          <a:bodyPr>
            <a:normAutofit fontScale="90000"/>
          </a:bodyPr>
          <a:lstStyle/>
          <a:p>
            <a:r>
              <a:rPr lang="en-US" dirty="0" smtClean="0"/>
              <a:t>C corp 1120</a:t>
            </a:r>
            <a:br>
              <a:rPr lang="en-US" dirty="0" smtClean="0"/>
            </a:br>
            <a:r>
              <a:rPr lang="en-US" dirty="0" smtClean="0"/>
              <a:t>2 Installment sales with $1K interest each</a:t>
            </a:r>
            <a:br>
              <a:rPr lang="en-US" dirty="0" smtClean="0"/>
            </a:br>
            <a:r>
              <a:rPr lang="en-US" dirty="0" smtClean="0"/>
              <a:t>And Installment payments $1,322 &amp; $1,465</a:t>
            </a:r>
            <a:endParaRPr lang="en-US" dirty="0"/>
          </a:p>
        </p:txBody>
      </p:sp>
    </p:spTree>
    <p:extLst>
      <p:ext uri="{BB962C8B-B14F-4D97-AF65-F5344CB8AC3E}">
        <p14:creationId xmlns:p14="http://schemas.microsoft.com/office/powerpoint/2010/main" val="3655385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Revenue Act of 1926 http://constitution.org/uslaw/sal/044_itax.pdf</a:t>
            </a:r>
          </a:p>
          <a:p>
            <a:r>
              <a:rPr lang="en-US" dirty="0" smtClean="0"/>
              <a:t>Revenue Act </a:t>
            </a:r>
            <a:r>
              <a:rPr lang="en-US" dirty="0"/>
              <a:t>of </a:t>
            </a:r>
            <a:r>
              <a:rPr lang="en-US" dirty="0" smtClean="0"/>
              <a:t>1939http</a:t>
            </a:r>
            <a:r>
              <a:rPr lang="en-US" dirty="0"/>
              <a:t>://</a:t>
            </a:r>
            <a:r>
              <a:rPr lang="en-US" dirty="0" smtClean="0"/>
              <a:t>constitution.org/uslaw/sal/044_itax.pdf 8/9/2016</a:t>
            </a:r>
          </a:p>
          <a:p>
            <a:r>
              <a:rPr lang="en-US" dirty="0" smtClean="0"/>
              <a:t>InternalRevenueCodeof1954http</a:t>
            </a:r>
            <a:r>
              <a:rPr lang="en-US" dirty="0"/>
              <a:t>://</a:t>
            </a:r>
            <a:r>
              <a:rPr lang="en-US" dirty="0" smtClean="0"/>
              <a:t>constitution.org/uslaw/sal/068A_itax.pdf 8/9/2016</a:t>
            </a:r>
            <a:endParaRPr lang="en-US" dirty="0"/>
          </a:p>
          <a:p>
            <a:r>
              <a:rPr lang="en-US" dirty="0" smtClean="0"/>
              <a:t>Installment Sales Revision Act of 1980.PUBLIC LAW96-471—OCT.19, 1980 1980 </a:t>
            </a:r>
            <a:r>
              <a:rPr lang="en-US" dirty="0" smtClean="0">
                <a:hlinkClick r:id="rId3"/>
              </a:rPr>
              <a:t>https://www.gpo.gov/fdsys/pkg/STATUTE-94/pdf/STATUTE-94-Pg2247.pdf</a:t>
            </a:r>
            <a:r>
              <a:rPr lang="en-US" dirty="0" smtClean="0"/>
              <a:t>  retrieved 8/9/2016</a:t>
            </a:r>
          </a:p>
          <a:p>
            <a:r>
              <a:rPr lang="en-US" dirty="0" smtClean="0"/>
              <a:t>Installment Sales Revision Act of 1980, Herbert J Learner </a:t>
            </a:r>
            <a:r>
              <a:rPr lang="en-US" dirty="0" smtClean="0">
                <a:hlinkClick r:id="rId4"/>
              </a:rPr>
              <a:t>http://scholarship.law.wm.edu/cgi/viewcontent.cgi?article=1495&amp;context=tax</a:t>
            </a:r>
            <a:r>
              <a:rPr lang="en-US" dirty="0" smtClean="0"/>
              <a:t> retrieved 8/9/2016</a:t>
            </a:r>
          </a:p>
          <a:p>
            <a:endParaRPr lang="en-US"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685629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2"/>
          </a:xfrm>
          <a:prstGeom prst="rect">
            <a:avLst/>
          </a:prstGeom>
        </p:spPr>
        <p:txBody>
          <a:bodyPr wrap="square">
            <a:spAutoFit/>
          </a:bodyPr>
          <a:lstStyle/>
          <a:p>
            <a:pPr lvl="1"/>
            <a:endParaRPr lang="en-US" dirty="0"/>
          </a:p>
        </p:txBody>
      </p:sp>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normAutofit fontScale="92500" lnSpcReduction="10000"/>
          </a:bodyPr>
          <a:lstStyle/>
          <a:p>
            <a:r>
              <a:rPr lang="en-US" dirty="0">
                <a:hlinkClick r:id="rId3"/>
              </a:rPr>
              <a:t>http://</a:t>
            </a:r>
            <a:r>
              <a:rPr lang="en-US" dirty="0" smtClean="0">
                <a:hlinkClick r:id="rId3"/>
              </a:rPr>
              <a:t>scholarship.law.wm.edu/cgi/viewcontent.cgi?article=1495&amp;context=tax</a:t>
            </a:r>
            <a:r>
              <a:rPr lang="en-US" dirty="0" smtClean="0"/>
              <a:t> 8/11/16  1980 Act</a:t>
            </a:r>
          </a:p>
          <a:p>
            <a:r>
              <a:rPr lang="en-US" dirty="0">
                <a:hlinkClick r:id="rId4"/>
              </a:rPr>
              <a:t>www.boundless.com/finance/textbooks/boundless-finance-textbook/bond-valuation-6/valuing-bonds-68/calculating-yield-to-maturity-using-the-bond-price-310-1033/</a:t>
            </a:r>
            <a:r>
              <a:rPr lang="en-US" dirty="0"/>
              <a:t>  8/10/16</a:t>
            </a:r>
          </a:p>
          <a:p>
            <a:r>
              <a:rPr lang="en-US" dirty="0">
                <a:hlinkClick r:id="rId5"/>
              </a:rPr>
              <a:t>https://</a:t>
            </a:r>
            <a:r>
              <a:rPr lang="en-US" dirty="0" smtClean="0">
                <a:hlinkClick r:id="rId5"/>
              </a:rPr>
              <a:t>apps.irs.gov/app/picklist/list/federalRates.html</a:t>
            </a:r>
            <a:endParaRPr lang="en-US" dirty="0" smtClean="0"/>
          </a:p>
          <a:p>
            <a:r>
              <a:rPr lang="en-US" dirty="0" smtClean="0"/>
              <a:t>Besley, Scott, and Eugene Brigham.  </a:t>
            </a:r>
            <a:r>
              <a:rPr lang="en-US" u="sng" dirty="0" smtClean="0"/>
              <a:t>Essentials of Managerial Finanace</a:t>
            </a:r>
            <a:r>
              <a:rPr lang="en-US" dirty="0" smtClean="0"/>
              <a:t>. 13</a:t>
            </a:r>
            <a:r>
              <a:rPr lang="en-US" baseline="30000" dirty="0" smtClean="0"/>
              <a:t>th</a:t>
            </a:r>
            <a:r>
              <a:rPr lang="en-US" dirty="0" smtClean="0"/>
              <a:t> ed. Mason: South-Western, 2005</a:t>
            </a:r>
          </a:p>
          <a:p>
            <a:r>
              <a:rPr lang="en-US" dirty="0"/>
              <a:t>http://www.naea.org/about-naea/governance/code-ethics-rules-conduct</a:t>
            </a:r>
          </a:p>
          <a:p>
            <a:r>
              <a:rPr lang="en-US" baseline="0" dirty="0" smtClean="0"/>
              <a:t>Professional Equities, Inc. v Commissioner, 89 TC 165</a:t>
            </a:r>
          </a:p>
          <a:p>
            <a:r>
              <a:rPr lang="en-US" baseline="0" dirty="0" smtClean="0"/>
              <a:t>Stonecrest v. Commissioner 24 TC 659</a:t>
            </a:r>
            <a:endParaRPr lang="en-US" dirty="0" smtClean="0"/>
          </a:p>
          <a:p>
            <a:endParaRPr lang="en-US" dirty="0"/>
          </a:p>
        </p:txBody>
      </p:sp>
    </p:spTree>
    <p:extLst>
      <p:ext uri="{BB962C8B-B14F-4D97-AF65-F5344CB8AC3E}">
        <p14:creationId xmlns:p14="http://schemas.microsoft.com/office/powerpoint/2010/main" val="1588583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69332"/>
          </a:xfrm>
          <a:prstGeom prst="rect">
            <a:avLst/>
          </a:prstGeom>
        </p:spPr>
        <p:txBody>
          <a:bodyPr wrap="square">
            <a:spAutoFit/>
          </a:bodyPr>
          <a:lstStyle/>
          <a:p>
            <a:pPr lvl="1"/>
            <a:endParaRPr lang="en-US" dirty="0"/>
          </a:p>
        </p:txBody>
      </p:sp>
      <p:sp>
        <p:nvSpPr>
          <p:cNvPr id="6" name="Title 5"/>
          <p:cNvSpPr>
            <a:spLocks noGrp="1"/>
          </p:cNvSpPr>
          <p:nvPr>
            <p:ph type="title"/>
          </p:nvPr>
        </p:nvSpPr>
        <p:spPr/>
        <p:txBody>
          <a:bodyPr/>
          <a:lstStyle/>
          <a:p>
            <a:endParaRPr lang="en-US"/>
          </a:p>
        </p:txBody>
      </p:sp>
      <p:sp>
        <p:nvSpPr>
          <p:cNvPr id="4" name="Content Placeholder 3"/>
          <p:cNvSpPr>
            <a:spLocks noGrp="1"/>
          </p:cNvSpPr>
          <p:nvPr>
            <p:ph idx="1"/>
          </p:nvPr>
        </p:nvSpPr>
        <p:spPr/>
        <p:txBody>
          <a:bodyPr>
            <a:normAutofit/>
          </a:bodyPr>
          <a:lstStyle/>
          <a:p>
            <a:endParaRPr lang="en-US" dirty="0" smtClean="0"/>
          </a:p>
          <a:p>
            <a:r>
              <a:rPr lang="en-US" dirty="0" smtClean="0"/>
              <a:t>Liquerman, Robert and Di Franco, Diane (1987) eTax Consequences of Wraparound Mortgages, Journal of Civil Rights and Economic Development Vol 2, Iss 2, Article4, retrived</a:t>
            </a:r>
            <a:r>
              <a:rPr lang="en-US" dirty="0"/>
              <a:t> </a:t>
            </a:r>
            <a:r>
              <a:rPr lang="en-US" dirty="0" smtClean="0"/>
              <a:t>8/17/2016 </a:t>
            </a:r>
            <a:r>
              <a:rPr lang="en-US" dirty="0" smtClean="0">
                <a:hlinkClick r:id="rId3"/>
              </a:rPr>
              <a:t>http</a:t>
            </a:r>
            <a:r>
              <a:rPr lang="en-US" dirty="0">
                <a:hlinkClick r:id="rId3"/>
              </a:rPr>
              <a:t>://</a:t>
            </a:r>
            <a:r>
              <a:rPr lang="en-US" dirty="0" smtClean="0">
                <a:hlinkClick r:id="rId3"/>
              </a:rPr>
              <a:t>scholarship.law.stjohns.edu/cgi/viewcontent.cgi?article=1624&amp;context=jcred</a:t>
            </a:r>
            <a:endParaRPr lang="en-US" dirty="0" smtClean="0"/>
          </a:p>
          <a:p>
            <a:endParaRPr lang="en-US" dirty="0"/>
          </a:p>
        </p:txBody>
      </p:sp>
    </p:spTree>
    <p:extLst>
      <p:ext uri="{BB962C8B-B14F-4D97-AF65-F5344CB8AC3E}">
        <p14:creationId xmlns:p14="http://schemas.microsoft.com/office/powerpoint/2010/main" val="46907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Revenue Code of 1954</a:t>
            </a:r>
            <a:endParaRPr lang="en-US" dirty="0"/>
          </a:p>
        </p:txBody>
      </p:sp>
      <p:sp>
        <p:nvSpPr>
          <p:cNvPr id="3" name="Content Placeholder 2"/>
          <p:cNvSpPr>
            <a:spLocks noGrp="1"/>
          </p:cNvSpPr>
          <p:nvPr>
            <p:ph idx="1"/>
          </p:nvPr>
        </p:nvSpPr>
        <p:spPr/>
        <p:txBody>
          <a:bodyPr>
            <a:normAutofit/>
          </a:bodyPr>
          <a:lstStyle/>
          <a:p>
            <a:r>
              <a:rPr lang="en-US" dirty="0" smtClean="0">
                <a:latin typeface="Arial" panose="020B0604020202020204" pitchFamily="34" charset="0"/>
                <a:cs typeface="Arial" panose="020B0604020202020204" pitchFamily="34" charset="0"/>
              </a:rPr>
              <a:t>§453 Installment Method</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Still no related Party Transactions</a:t>
            </a:r>
          </a:p>
          <a:p>
            <a:pPr lvl="1"/>
            <a:r>
              <a:rPr lang="en-US" dirty="0" smtClean="0">
                <a:latin typeface="Arial" panose="020B0604020202020204" pitchFamily="34" charset="0"/>
                <a:cs typeface="Arial" panose="020B0604020202020204" pitchFamily="34" charset="0"/>
              </a:rPr>
              <a:t>Change from Accrual Method to Installment Method</a:t>
            </a:r>
          </a:p>
          <a:p>
            <a:pPr lvl="1"/>
            <a:r>
              <a:rPr lang="en-US" dirty="0" smtClean="0">
                <a:latin typeface="Arial" panose="020B0604020202020204" pitchFamily="34" charset="0"/>
                <a:cs typeface="Arial" panose="020B0604020202020204" pitchFamily="34" charset="0"/>
              </a:rPr>
              <a:t>Tax adjustments allowed for Installment sales prior to 1954</a:t>
            </a:r>
          </a:p>
          <a:p>
            <a:pPr lvl="1"/>
            <a:r>
              <a:rPr lang="en-US" dirty="0" smtClean="0">
                <a:latin typeface="Arial" panose="020B0604020202020204" pitchFamily="34" charset="0"/>
                <a:cs typeface="Arial" panose="020B0604020202020204" pitchFamily="34" charset="0"/>
              </a:rPr>
              <a:t>Corporate Liquidation</a:t>
            </a:r>
          </a:p>
          <a:p>
            <a:pPr lvl="1"/>
            <a:r>
              <a:rPr lang="en-US" dirty="0" smtClean="0">
                <a:latin typeface="Arial" panose="020B0604020202020204" pitchFamily="34" charset="0"/>
                <a:cs typeface="Arial" panose="020B0604020202020204" pitchFamily="34" charset="0"/>
              </a:rPr>
              <a:t>Retained the First Year Payment requirement of &lt;30% of Selling Price</a:t>
            </a:r>
          </a:p>
          <a:p>
            <a:pPr lvl="1"/>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502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Public Law 96-471, Installment Sales Revision Act of 1980 </a:t>
            </a:r>
            <a:br>
              <a:rPr lang="en-US" dirty="0"/>
            </a:br>
            <a:endParaRPr lang="en-US" dirty="0"/>
          </a:p>
        </p:txBody>
      </p:sp>
      <p:sp>
        <p:nvSpPr>
          <p:cNvPr id="5" name="Content Placeholder 4"/>
          <p:cNvSpPr>
            <a:spLocks noGrp="1"/>
          </p:cNvSpPr>
          <p:nvPr>
            <p:ph idx="1"/>
          </p:nvPr>
        </p:nvSpPr>
        <p:spPr/>
        <p:txBody>
          <a:bodyPr>
            <a:normAutofit/>
          </a:bodyPr>
          <a:lstStyle/>
          <a:p>
            <a:r>
              <a:rPr lang="en-US" dirty="0"/>
              <a:t>Public Law 96-471, Installment Sales Revision Act of 1980 </a:t>
            </a:r>
          </a:p>
          <a:p>
            <a:pPr lvl="1"/>
            <a:r>
              <a:rPr lang="en-US" b="1" dirty="0"/>
              <a:t>Eliminated 30% limit on 1</a:t>
            </a:r>
            <a:r>
              <a:rPr lang="en-US" b="1" baseline="30000" dirty="0"/>
              <a:t>st</a:t>
            </a:r>
            <a:r>
              <a:rPr lang="en-US" b="1" dirty="0"/>
              <a:t> year.</a:t>
            </a:r>
          </a:p>
          <a:p>
            <a:pPr lvl="1"/>
            <a:r>
              <a:rPr lang="en-US" dirty="0"/>
              <a:t>Focused on Related Party </a:t>
            </a:r>
            <a:r>
              <a:rPr lang="en-US" dirty="0" smtClean="0"/>
              <a:t>Transactions</a:t>
            </a:r>
          </a:p>
          <a:p>
            <a:pPr lvl="1"/>
            <a:r>
              <a:rPr lang="en-US" dirty="0" smtClean="0"/>
              <a:t>Rules for Sales of Real Property and non-dealer sales of personal property</a:t>
            </a:r>
          </a:p>
          <a:p>
            <a:pPr lvl="1"/>
            <a:r>
              <a:rPr lang="en-US" dirty="0" smtClean="0"/>
              <a:t>3</a:t>
            </a:r>
            <a:r>
              <a:rPr lang="en-US" baseline="30000" dirty="0" smtClean="0"/>
              <a:t>rd</a:t>
            </a:r>
            <a:r>
              <a:rPr lang="en-US" dirty="0" smtClean="0"/>
              <a:t> party guarantees not treated as payment.</a:t>
            </a:r>
            <a:endParaRPr lang="en-US" dirty="0"/>
          </a:p>
          <a:p>
            <a:pPr lvl="1"/>
            <a:r>
              <a:rPr lang="en-US" dirty="0"/>
              <a:t>Added </a:t>
            </a:r>
            <a:r>
              <a:rPr lang="en-US" dirty="0" smtClean="0">
                <a:latin typeface="Arial" panose="020B0604020202020204" pitchFamily="34" charset="0"/>
                <a:cs typeface="Arial" panose="020B0604020202020204" pitchFamily="34" charset="0"/>
              </a:rPr>
              <a:t>§453A </a:t>
            </a:r>
          </a:p>
          <a:p>
            <a:pPr lvl="2"/>
            <a:r>
              <a:rPr lang="en-US" dirty="0" smtClean="0">
                <a:latin typeface="Arial" panose="020B0604020202020204" pitchFamily="34" charset="0"/>
                <a:cs typeface="Arial" panose="020B0604020202020204" pitchFamily="34" charset="0"/>
              </a:rPr>
              <a:t>Rules for Sales by dealers in personal property</a:t>
            </a:r>
          </a:p>
          <a:p>
            <a:pPr lvl="1"/>
            <a:r>
              <a:rPr lang="en-US" dirty="0" smtClean="0">
                <a:latin typeface="Arial" panose="020B0604020202020204" pitchFamily="34" charset="0"/>
                <a:cs typeface="Arial" panose="020B0604020202020204" pitchFamily="34" charset="0"/>
              </a:rPr>
              <a:t>Added §453B </a:t>
            </a:r>
          </a:p>
          <a:p>
            <a:pPr lvl="2"/>
            <a:r>
              <a:rPr lang="en-US" dirty="0" smtClean="0">
                <a:latin typeface="Arial" panose="020B0604020202020204" pitchFamily="34" charset="0"/>
                <a:cs typeface="Arial" panose="020B0604020202020204" pitchFamily="34" charset="0"/>
              </a:rPr>
              <a:t>Rules for dispositions of installment obligations</a:t>
            </a:r>
          </a:p>
          <a:p>
            <a:pPr lvl="2"/>
            <a:endParaRPr lang="en-US" dirty="0" smtClean="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920956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 97-34, 1981</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N</a:t>
            </a:r>
            <a:r>
              <a:rPr lang="en-US" dirty="0" smtClean="0">
                <a:latin typeface="Arial" panose="020B0604020202020204" pitchFamily="34" charset="0"/>
                <a:cs typeface="Arial" panose="020B0604020202020204" pitchFamily="34" charset="0"/>
              </a:rPr>
              <a:t>ew </a:t>
            </a:r>
            <a:r>
              <a:rPr lang="en-US" dirty="0">
                <a:latin typeface="Arial" panose="020B0604020202020204" pitchFamily="34" charset="0"/>
                <a:cs typeface="Arial" panose="020B0604020202020204" pitchFamily="34" charset="0"/>
              </a:rPr>
              <a:t>subsection (i) dealing with </a:t>
            </a:r>
            <a:r>
              <a:rPr lang="en-US" dirty="0" smtClean="0">
                <a:latin typeface="Arial" panose="020B0604020202020204" pitchFamily="34" charset="0"/>
                <a:cs typeface="Arial" panose="020B0604020202020204" pitchFamily="34" charset="0"/>
              </a:rPr>
              <a:t>recapture</a:t>
            </a:r>
          </a:p>
          <a:p>
            <a:pPr lvl="1"/>
            <a:r>
              <a:rPr lang="en-US" dirty="0" smtClean="0">
                <a:latin typeface="Arial" panose="020B0604020202020204" pitchFamily="34" charset="0"/>
                <a:cs typeface="Arial" panose="020B0604020202020204" pitchFamily="34" charset="0"/>
              </a:rPr>
              <a:t>Property placed in service after 12/31/1980</a:t>
            </a:r>
          </a:p>
          <a:p>
            <a:r>
              <a:rPr lang="en-US" dirty="0" smtClean="0">
                <a:latin typeface="Arial" panose="020B0604020202020204" pitchFamily="34" charset="0"/>
                <a:cs typeface="Arial" panose="020B0604020202020204" pitchFamily="34" charset="0"/>
              </a:rPr>
              <a:t>Gain in excess of recapture = gain under installment method</a:t>
            </a:r>
          </a:p>
          <a:p>
            <a:r>
              <a:rPr lang="en-US" dirty="0" smtClean="0">
                <a:latin typeface="Arial" panose="020B0604020202020204" pitchFamily="34" charset="0"/>
                <a:cs typeface="Arial" panose="020B0604020202020204" pitchFamily="34" charset="0"/>
              </a:rPr>
              <a:t>Recapture income</a:t>
            </a:r>
          </a:p>
          <a:p>
            <a:pPr lvl="1"/>
            <a:r>
              <a:rPr lang="en-US" dirty="0" smtClean="0">
                <a:latin typeface="Arial" panose="020B0604020202020204" pitchFamily="34" charset="0"/>
                <a:cs typeface="Arial" panose="020B0604020202020204" pitchFamily="34" charset="0"/>
              </a:rPr>
              <a:t>Amount treated as ordinary income under §1245 or §1250</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97659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Treas Reg 15a.453-1(b)(3)(ii) Invalid</a:t>
            </a:r>
            <a:endParaRPr lang="en-US" dirty="0"/>
          </a:p>
        </p:txBody>
      </p:sp>
      <p:sp>
        <p:nvSpPr>
          <p:cNvPr id="3" name="Text Placeholder 2"/>
          <p:cNvSpPr>
            <a:spLocks noGrp="1"/>
          </p:cNvSpPr>
          <p:nvPr>
            <p:ph type="body" idx="1"/>
          </p:nvPr>
        </p:nvSpPr>
        <p:spPr/>
        <p:txBody>
          <a:bodyPr/>
          <a:lstStyle/>
          <a:p>
            <a:r>
              <a:rPr lang="en-US" dirty="0" smtClean="0"/>
              <a:t>Stonecrest v Commissioner 1955</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Corp sold properties on IS based on Revenue Act of 1939</a:t>
            </a:r>
          </a:p>
          <a:p>
            <a:r>
              <a:rPr lang="en-US" dirty="0" smtClean="0"/>
              <a:t>Wrap Around Mortgage </a:t>
            </a:r>
          </a:p>
          <a:p>
            <a:r>
              <a:rPr lang="en-US" dirty="0" smtClean="0"/>
              <a:t>Seller paid and after X years B assumed mortgage</a:t>
            </a:r>
          </a:p>
          <a:p>
            <a:r>
              <a:rPr lang="en-US" dirty="0" smtClean="0"/>
              <a:t>IRS relied on TR 29-44.2 and reduced contract price by assumed Mortgage</a:t>
            </a:r>
          </a:p>
          <a:p>
            <a:r>
              <a:rPr lang="en-US" dirty="0" smtClean="0"/>
              <a:t>Opinion for Stonecrest</a:t>
            </a:r>
          </a:p>
          <a:p>
            <a:pPr lvl="1"/>
            <a:endParaRPr lang="en-US" dirty="0"/>
          </a:p>
        </p:txBody>
      </p:sp>
      <p:sp>
        <p:nvSpPr>
          <p:cNvPr id="5" name="Text Placeholder 4"/>
          <p:cNvSpPr>
            <a:spLocks noGrp="1"/>
          </p:cNvSpPr>
          <p:nvPr>
            <p:ph type="body" sz="quarter" idx="3"/>
          </p:nvPr>
        </p:nvSpPr>
        <p:spPr/>
        <p:txBody>
          <a:bodyPr/>
          <a:lstStyle/>
          <a:p>
            <a:r>
              <a:rPr lang="en-US" dirty="0" smtClean="0"/>
              <a:t>Professional Equities v Commissioner  1987</a:t>
            </a:r>
            <a:endParaRPr lang="en-US" dirty="0"/>
          </a:p>
        </p:txBody>
      </p:sp>
      <p:sp>
        <p:nvSpPr>
          <p:cNvPr id="6" name="Content Placeholder 5"/>
          <p:cNvSpPr>
            <a:spLocks noGrp="1"/>
          </p:cNvSpPr>
          <p:nvPr>
            <p:ph sz="quarter" idx="4"/>
          </p:nvPr>
        </p:nvSpPr>
        <p:spPr/>
        <p:txBody>
          <a:bodyPr>
            <a:normAutofit fontScale="92500"/>
          </a:bodyPr>
          <a:lstStyle/>
          <a:p>
            <a:r>
              <a:rPr lang="en-US" dirty="0" smtClean="0"/>
              <a:t>Installment Sales Revision Act of 1980</a:t>
            </a:r>
          </a:p>
          <a:p>
            <a:pPr lvl="1"/>
            <a:r>
              <a:rPr lang="en-US" dirty="0" smtClean="0"/>
              <a:t>Did not change language</a:t>
            </a:r>
          </a:p>
          <a:p>
            <a:pPr lvl="1"/>
            <a:r>
              <a:rPr lang="en-US" dirty="0" smtClean="0"/>
              <a:t>IRS promulgated “highly complicated and confusing” Temp Regs  1981</a:t>
            </a:r>
            <a:endParaRPr lang="en-US" dirty="0"/>
          </a:p>
          <a:p>
            <a:r>
              <a:rPr lang="en-US" dirty="0" smtClean="0"/>
              <a:t>The TC invalidated the Temp Reg</a:t>
            </a:r>
          </a:p>
          <a:p>
            <a:r>
              <a:rPr lang="en-US" dirty="0" smtClean="0"/>
              <a:t>Wrap Arounds properly constructed do not reduce contract price by wrapped mortgage</a:t>
            </a:r>
            <a:endParaRPr lang="en-US" dirty="0"/>
          </a:p>
        </p:txBody>
      </p:sp>
    </p:spTree>
    <p:extLst>
      <p:ext uri="{BB962C8B-B14F-4D97-AF65-F5344CB8AC3E}">
        <p14:creationId xmlns:p14="http://schemas.microsoft.com/office/powerpoint/2010/main" val="779020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cs typeface="Arial" panose="020B0604020202020204" pitchFamily="34" charset="0"/>
              </a:rPr>
              <a:t>§453 Installment Method</a:t>
            </a:r>
            <a:endParaRPr lang="en-US" dirty="0">
              <a:latin typeface="+mn-lt"/>
            </a:endParaRPr>
          </a:p>
        </p:txBody>
      </p:sp>
      <p:sp>
        <p:nvSpPr>
          <p:cNvPr id="3" name="Content Placeholder 2"/>
          <p:cNvSpPr>
            <a:spLocks noGrp="1"/>
          </p:cNvSpPr>
          <p:nvPr>
            <p:ph idx="1"/>
          </p:nvPr>
        </p:nvSpPr>
        <p:spPr/>
        <p:txBody>
          <a:bodyPr>
            <a:normAutofit/>
          </a:bodyPr>
          <a:lstStyle/>
          <a:p>
            <a:r>
              <a:rPr lang="en-US" dirty="0"/>
              <a:t>The term “installment sale” means a disposition of property where at least 1 payment is to be received after the close of the taxable year in which the disposition occurs</a:t>
            </a:r>
            <a:r>
              <a:rPr lang="en-US" dirty="0" smtClean="0"/>
              <a:t>.</a:t>
            </a:r>
          </a:p>
          <a:p>
            <a:r>
              <a:rPr lang="en-US" dirty="0" smtClean="0"/>
              <a:t>Mandatory, except as otherwise provided in </a:t>
            </a:r>
            <a:r>
              <a:rPr lang="en-US" dirty="0" smtClean="0">
                <a:cs typeface="Arial" panose="020B0604020202020204" pitchFamily="34" charset="0"/>
              </a:rPr>
              <a:t>§453</a:t>
            </a:r>
          </a:p>
          <a:p>
            <a:pPr lvl="1"/>
            <a:r>
              <a:rPr lang="en-US" dirty="0" smtClean="0">
                <a:cs typeface="Arial" panose="020B0604020202020204" pitchFamily="34" charset="0"/>
              </a:rPr>
              <a:t>Exclusions</a:t>
            </a:r>
          </a:p>
          <a:p>
            <a:pPr lvl="2"/>
            <a:r>
              <a:rPr lang="en-US" dirty="0" smtClean="0">
                <a:cs typeface="Arial" panose="020B0604020202020204" pitchFamily="34" charset="0"/>
              </a:rPr>
              <a:t>Inventory</a:t>
            </a:r>
          </a:p>
          <a:p>
            <a:pPr lvl="2"/>
            <a:r>
              <a:rPr lang="en-US" dirty="0" smtClean="0">
                <a:cs typeface="Arial" panose="020B0604020202020204" pitchFamily="34" charset="0"/>
              </a:rPr>
              <a:t>Dealer Dispositions</a:t>
            </a:r>
          </a:p>
          <a:p>
            <a:pPr lvl="1"/>
            <a:r>
              <a:rPr lang="en-US" dirty="0" smtClean="0">
                <a:cs typeface="Arial" panose="020B0604020202020204" pitchFamily="34" charset="0"/>
              </a:rPr>
              <a:t>Opt Out on or before due date of the tax return on which disposition is reported</a:t>
            </a:r>
          </a:p>
          <a:p>
            <a:pPr lvl="2"/>
            <a:r>
              <a:rPr lang="en-US" dirty="0" smtClean="0">
                <a:cs typeface="Arial" panose="020B0604020202020204" pitchFamily="34" charset="0"/>
              </a:rPr>
              <a:t>Revocation only with approval of Secretary</a:t>
            </a:r>
            <a:endParaRPr lang="en-US" dirty="0" smtClean="0"/>
          </a:p>
        </p:txBody>
      </p:sp>
    </p:spTree>
    <p:extLst>
      <p:ext uri="{BB962C8B-B14F-4D97-AF65-F5344CB8AC3E}">
        <p14:creationId xmlns:p14="http://schemas.microsoft.com/office/powerpoint/2010/main" val="696123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2347</TotalTime>
  <Words>5728</Words>
  <Application>Microsoft Office PowerPoint</Application>
  <PresentationFormat>Widescreen</PresentationFormat>
  <Paragraphs>624</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Cambria Math</vt:lpstr>
      <vt:lpstr>Wingdings</vt:lpstr>
      <vt:lpstr>Office Theme</vt:lpstr>
      <vt:lpstr>Form 6252 Gone Wrong</vt:lpstr>
      <vt:lpstr>Revenue Act of 1926</vt:lpstr>
      <vt:lpstr>Internal Revenue Code of 1939</vt:lpstr>
      <vt:lpstr>30% 1st Year Limit  to Wrapped Mortgages</vt:lpstr>
      <vt:lpstr>Internal Revenue Code of 1954</vt:lpstr>
      <vt:lpstr>Public Law 96-471, Installment Sales Revision Act of 1980  </vt:lpstr>
      <vt:lpstr>PL 97-34, 1981</vt:lpstr>
      <vt:lpstr>Treas Reg 15a.453-1(b)(3)(ii) Invalid</vt:lpstr>
      <vt:lpstr>§453 Installment Method</vt:lpstr>
      <vt:lpstr>§453 Requirements</vt:lpstr>
      <vt:lpstr>§453 Requirements continued</vt:lpstr>
      <vt:lpstr>Land purchased for investment  </vt:lpstr>
      <vt:lpstr>Gross Profit % Calculation</vt:lpstr>
      <vt:lpstr>PowerPoint Presentation</vt:lpstr>
      <vt:lpstr>PowerPoint Presentation</vt:lpstr>
      <vt:lpstr>Adequate Interest?</vt:lpstr>
      <vt:lpstr>AFR Examples</vt:lpstr>
      <vt:lpstr>PowerPoint Presentation</vt:lpstr>
      <vt:lpstr>§483 Rules Generally Apply</vt:lpstr>
      <vt:lpstr>Cash Flow Timeline For Land</vt:lpstr>
      <vt:lpstr>Recalculate Gross Profit for Unstated Interest</vt:lpstr>
      <vt:lpstr>Calculate Principal and Interest of 4 Pmts</vt:lpstr>
      <vt:lpstr>PowerPoint Presentation</vt:lpstr>
      <vt:lpstr>PowerPoint Presentation</vt:lpstr>
      <vt:lpstr>Determine if Interest is Adequate</vt:lpstr>
      <vt:lpstr>Compounding Period For Test Rate </vt:lpstr>
      <vt:lpstr>Calculations</vt:lpstr>
      <vt:lpstr>Related Party</vt:lpstr>
      <vt:lpstr>Preparer’s Responsibility </vt:lpstr>
      <vt:lpstr>PowerPoint Presentation</vt:lpstr>
      <vt:lpstr>PowerPoint Presentation</vt:lpstr>
      <vt:lpstr>Depreciation Recapture</vt:lpstr>
      <vt:lpstr>Residential Rental Installment Sale</vt:lpstr>
      <vt:lpstr>PowerPoint Presentation</vt:lpstr>
      <vt:lpstr>PowerPoint Presentation</vt:lpstr>
      <vt:lpstr>PowerPoint Presentation</vt:lpstr>
      <vt:lpstr>Depreciation Recapture § 1245</vt:lpstr>
      <vt:lpstr>PowerPoint Presentation</vt:lpstr>
      <vt:lpstr>PowerPoint Presentation</vt:lpstr>
      <vt:lpstr>C Corp Installment Sales </vt:lpstr>
      <vt:lpstr>C corp 4797</vt:lpstr>
      <vt:lpstr>C corp 1120 2 Installment sales with $1K interest each And Installment payments $1,322 &amp; $1,465</vt:lpstr>
      <vt:lpstr>References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 6252</dc:title>
  <dc:creator>John Niemi</dc:creator>
  <cp:lastModifiedBy>John Niemi</cp:lastModifiedBy>
  <cp:revision>177</cp:revision>
  <cp:lastPrinted>2016-09-15T22:14:09Z</cp:lastPrinted>
  <dcterms:created xsi:type="dcterms:W3CDTF">2016-07-20T20:53:14Z</dcterms:created>
  <dcterms:modified xsi:type="dcterms:W3CDTF">2016-09-19T16:52:26Z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