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handoutMasterIdLst>
    <p:handoutMasterId r:id="rId67"/>
  </p:handoutMasterIdLst>
  <p:sldIdLst>
    <p:sldId id="256" r:id="rId2"/>
    <p:sldId id="261" r:id="rId3"/>
    <p:sldId id="263" r:id="rId4"/>
    <p:sldId id="264" r:id="rId5"/>
    <p:sldId id="265" r:id="rId6"/>
    <p:sldId id="266" r:id="rId7"/>
    <p:sldId id="267" r:id="rId8"/>
    <p:sldId id="258" r:id="rId9"/>
    <p:sldId id="268" r:id="rId10"/>
    <p:sldId id="269" r:id="rId11"/>
    <p:sldId id="270" r:id="rId12"/>
    <p:sldId id="321" r:id="rId13"/>
    <p:sldId id="322" r:id="rId14"/>
    <p:sldId id="271" r:id="rId15"/>
    <p:sldId id="273" r:id="rId16"/>
    <p:sldId id="272" r:id="rId17"/>
    <p:sldId id="275" r:id="rId18"/>
    <p:sldId id="276" r:id="rId19"/>
    <p:sldId id="277" r:id="rId20"/>
    <p:sldId id="285" r:id="rId21"/>
    <p:sldId id="278" r:id="rId22"/>
    <p:sldId id="279" r:id="rId23"/>
    <p:sldId id="280" r:id="rId24"/>
    <p:sldId id="281" r:id="rId25"/>
    <p:sldId id="282" r:id="rId26"/>
    <p:sldId id="283" r:id="rId27"/>
    <p:sldId id="284" r:id="rId28"/>
    <p:sldId id="288" r:id="rId29"/>
    <p:sldId id="290" r:id="rId30"/>
    <p:sldId id="289"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4" r:id="rId44"/>
    <p:sldId id="305" r:id="rId45"/>
    <p:sldId id="306" r:id="rId46"/>
    <p:sldId id="307" r:id="rId47"/>
    <p:sldId id="308" r:id="rId48"/>
    <p:sldId id="309" r:id="rId49"/>
    <p:sldId id="310" r:id="rId50"/>
    <p:sldId id="316" r:id="rId51"/>
    <p:sldId id="317" r:id="rId52"/>
    <p:sldId id="318" r:id="rId53"/>
    <p:sldId id="319" r:id="rId54"/>
    <p:sldId id="320" r:id="rId55"/>
    <p:sldId id="311" r:id="rId56"/>
    <p:sldId id="312" r:id="rId57"/>
    <p:sldId id="287" r:id="rId58"/>
    <p:sldId id="286" r:id="rId59"/>
    <p:sldId id="313" r:id="rId60"/>
    <p:sldId id="274" r:id="rId61"/>
    <p:sldId id="260" r:id="rId62"/>
    <p:sldId id="262" r:id="rId63"/>
    <p:sldId id="314" r:id="rId64"/>
    <p:sldId id="315"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57725" autoAdjust="0"/>
  </p:normalViewPr>
  <p:slideViewPr>
    <p:cSldViewPr>
      <p:cViewPr varScale="1">
        <p:scale>
          <a:sx n="70" d="100"/>
          <a:sy n="70" d="100"/>
        </p:scale>
        <p:origin x="786" y="72"/>
      </p:cViewPr>
      <p:guideLst>
        <p:guide orient="horz" pos="2160"/>
        <p:guide pos="2880"/>
      </p:guideLst>
    </p:cSldViewPr>
  </p:slideViewPr>
  <p:outlineViewPr>
    <p:cViewPr>
      <p:scale>
        <a:sx n="33" d="100"/>
        <a:sy n="33" d="100"/>
      </p:scale>
      <p:origin x="0" y="-1194"/>
    </p:cViewPr>
  </p:outlineViewPr>
  <p:notesTextViewPr>
    <p:cViewPr>
      <p:scale>
        <a:sx n="1" d="1"/>
        <a:sy n="1" d="1"/>
      </p:scale>
      <p:origin x="0" y="-612"/>
    </p:cViewPr>
  </p:notesTextViewPr>
  <p:sorterViewPr>
    <p:cViewPr>
      <p:scale>
        <a:sx n="100" d="100"/>
        <a:sy n="100" d="100"/>
      </p:scale>
      <p:origin x="0" y="-14184"/>
    </p:cViewPr>
  </p:sorterViewPr>
  <p:notesViewPr>
    <p:cSldViewPr>
      <p:cViewPr varScale="1">
        <p:scale>
          <a:sx n="91" d="100"/>
          <a:sy n="91" d="100"/>
        </p:scale>
        <p:origin x="20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15407C-BC03-4984-92AD-751DB4725C9F}" type="slidenum">
              <a:rPr lang="en-US" smtClean="0"/>
              <a:t>‹#›</a:t>
            </a:fld>
            <a:endParaRPr lang="en-US" dirty="0"/>
          </a:p>
        </p:txBody>
      </p:sp>
    </p:spTree>
    <p:extLst>
      <p:ext uri="{BB962C8B-B14F-4D97-AF65-F5344CB8AC3E}">
        <p14:creationId xmlns:p14="http://schemas.microsoft.com/office/powerpoint/2010/main" val="4490433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9E7A016-7128-4AD9-AD2A-C79853545D2A}" type="slidenum">
              <a:rPr lang="en-US" smtClean="0"/>
              <a:t>‹#›</a:t>
            </a:fld>
            <a:endParaRPr lang="en-US" dirty="0"/>
          </a:p>
        </p:txBody>
      </p:sp>
    </p:spTree>
    <p:extLst>
      <p:ext uri="{BB962C8B-B14F-4D97-AF65-F5344CB8AC3E}">
        <p14:creationId xmlns:p14="http://schemas.microsoft.com/office/powerpoint/2010/main" val="32343542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eagle.com/cite/20%20F.2d%2097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leagle.com/cite/235%20U.S.%20561"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law.justia.com/codes/new-mexico/2006/nmrc/jd_45-5-101-bf1f.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law.justia.com/codes/new-mexico/2006/nmrc/jd_45-5-502-e943.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public.nmcompcomm.us/nmpublic/gateway.dll?f=jumplink$jumplink_x=Advanced$jumplink_vpc=first$jumplink_xsl=querylink.xsl$jumplink_sel=title;path;content-type;home-title;item-bookmark$jumplink_d=%7bnmsu%7d$jumplink_q=%5bfield%20folio-destination-name:'40-4-3'%5d$jumplink_md=target-id=0-0-0-6265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supreme.justia.com/cases/federal/us/338/655/case.html#658" TargetMode="External"/><Relationship Id="rId3" Type="http://schemas.openxmlformats.org/officeDocument/2006/relationships/hyperlink" Target="https://supreme.justia.com/cases/federal/us/369/663/case.html#664" TargetMode="External"/><Relationship Id="rId7" Type="http://schemas.openxmlformats.org/officeDocument/2006/relationships/hyperlink" Target="https://supreme.justia.com/cases/federal/us/338/655/case.html#656"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supreme.justia.com/cases/federal/us/338/655/case.html" TargetMode="External"/><Relationship Id="rId5" Type="http://schemas.openxmlformats.org/officeDocument/2006/relationships/hyperlink" Target="https://supreme.justia.com/cases/federal/us/369/663/case.html#667" TargetMode="External"/><Relationship Id="rId4" Type="http://schemas.openxmlformats.org/officeDocument/2006/relationships/hyperlink" Target="https://supreme.justia.com/cases/federal/us/369/663/case.html#666" TargetMode="External"/><Relationship Id="rId9" Type="http://schemas.openxmlformats.org/officeDocument/2006/relationships/hyperlink" Target="https://supreme.justia.com/cases/federal/us/439/572/case.html#58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f5df44841b43a02d7bd616b08d590037&amp;term_occur=1&amp;term_src=Title:26:Chapter:I:Subchapter:F:Part:301:Subpart:0:301.7701-2" TargetMode="External"/><Relationship Id="rId13" Type="http://schemas.openxmlformats.org/officeDocument/2006/relationships/hyperlink" Target="https://www.law.cornell.edu/definitions/index.php?width=840&amp;height=800&amp;iframe=true&amp;def_id=7336a9bece1f6a04e99414e7b0c782e7&amp;term_occur=3&amp;term_src=Title:26:Chapter:I:Subchapter:F:Part:301:Subpart:0:301.7701-2" TargetMode="External"/><Relationship Id="rId18" Type="http://schemas.openxmlformats.org/officeDocument/2006/relationships/hyperlink" Target="https://www.law.cornell.edu/definitions/index.php?width=840&amp;height=800&amp;iframe=true&amp;def_id=f5df44841b43a02d7bd616b08d590037&amp;term_occur=4&amp;term_src=Title:26:Chapter:I:Subchapter:F:Part:301:Subpart:0:301.7701-2" TargetMode="External"/><Relationship Id="rId26" Type="http://schemas.openxmlformats.org/officeDocument/2006/relationships/hyperlink" Target="https://www.law.cornell.edu/definitions/index.php?width=840&amp;height=800&amp;iframe=true&amp;def_id=67a90604df5129e43c38a5fb47425b12&amp;term_occur=4&amp;term_src=Title:26:Chapter:I:Subchapter:F:Part:301:Subpart:0:301.7701-3" TargetMode="External"/><Relationship Id="rId39" Type="http://schemas.openxmlformats.org/officeDocument/2006/relationships/hyperlink" Target="https://www.law.cornell.edu/definitions/index.php?width=840&amp;height=800&amp;iframe=true&amp;def_id=f5df44841b43a02d7bd616b08d590037&amp;term_occur=3&amp;term_src=Title:26:Chapter:I:Subchapter:F:Part:301:Subpart:0:301.7701-3" TargetMode="External"/><Relationship Id="rId3" Type="http://schemas.openxmlformats.org/officeDocument/2006/relationships/hyperlink" Target="https://www.law.cornell.edu/definitions/index.php?width=840&amp;height=800&amp;iframe=true&amp;def_id=7336a9bece1f6a04e99414e7b0c782e7&amp;term_occur=1&amp;term_src=Title:26:Chapter:I:Subchapter:F:Part:301:Subpart:0:301.7701-2" TargetMode="External"/><Relationship Id="rId21" Type="http://schemas.openxmlformats.org/officeDocument/2006/relationships/hyperlink" Target="https://www.law.cornell.edu/definitions/index.php?width=840&amp;height=800&amp;iframe=true&amp;def_id=7336a9bece1f6a04e99414e7b0c782e7&amp;term_occur=1&amp;term_src=Title:26:Chapter:I:Subchapter:F:Part:301:Subpart:0:301.7701-3" TargetMode="External"/><Relationship Id="rId34" Type="http://schemas.openxmlformats.org/officeDocument/2006/relationships/hyperlink" Target="https://www.law.cornell.edu/cfr/text/26/301.7701-3#b_3" TargetMode="External"/><Relationship Id="rId42" Type="http://schemas.openxmlformats.org/officeDocument/2006/relationships/hyperlink" Target="https://www.law.cornell.edu/definitions/index.php?width=840&amp;height=800&amp;iframe=true&amp;def_id=67a90604df5129e43c38a5fb47425b12&amp;term_occur=38&amp;term_src=Title:26:Chapter:I:Subchapter:F:Part:301:Subpart:0:301.7701-3" TargetMode="External"/><Relationship Id="rId7" Type="http://schemas.openxmlformats.org/officeDocument/2006/relationships/hyperlink" Target="https://www.law.cornell.edu/definitions/index.php?width=840&amp;height=800&amp;iframe=true&amp;def_id=67a90604df5129e43c38a5fb47425b12&amp;term_occur=2&amp;term_src=Title:26:Chapter:I:Subchapter:F:Part:301:Subpart:0:301.7701-2" TargetMode="External"/><Relationship Id="rId12" Type="http://schemas.openxmlformats.org/officeDocument/2006/relationships/hyperlink" Target="https://www.law.cornell.edu/definitions/index.php?width=840&amp;height=800&amp;iframe=true&amp;def_id=4213e3004a09e65224a9cea553071bb1&amp;term_occur=2&amp;term_src=Title:26:Chapter:I:Subchapter:F:Part:301:Subpart:0:301.7701-2" TargetMode="External"/><Relationship Id="rId17" Type="http://schemas.openxmlformats.org/officeDocument/2006/relationships/hyperlink" Target="https://www.law.cornell.edu/definitions/index.php?width=840&amp;height=800&amp;iframe=true&amp;def_id=67a90604df5129e43c38a5fb47425b12&amp;term_occur=6&amp;term_src=Title:26:Chapter:I:Subchapter:F:Part:301:Subpart:0:301.7701-2" TargetMode="External"/><Relationship Id="rId25" Type="http://schemas.openxmlformats.org/officeDocument/2006/relationships/hyperlink" Target="https://www.law.cornell.edu/definitions/index.php?width=840&amp;height=800&amp;iframe=true&amp;def_id=f5df44841b43a02d7bd616b08d590037&amp;term_occur=1&amp;term_src=Title:26:Chapter:I:Subchapter:F:Part:301:Subpart:0:301.7701-3" TargetMode="External"/><Relationship Id="rId33" Type="http://schemas.openxmlformats.org/officeDocument/2006/relationships/hyperlink" Target="https://www.law.cornell.edu/definitions/index.php?width=840&amp;height=800&amp;iframe=true&amp;def_id=67a90604df5129e43c38a5fb47425b12&amp;term_occur=7&amp;term_src=Title:26:Chapter:I:Subchapter:F:Part:301:Subpart:0:301.7701-3" TargetMode="External"/><Relationship Id="rId38" Type="http://schemas.openxmlformats.org/officeDocument/2006/relationships/hyperlink" Target="https://www.law.cornell.edu/definitions/index.php?width=840&amp;height=800&amp;iframe=true&amp;def_id=67a90604df5129e43c38a5fb47425b12&amp;term_occur=13&amp;term_src=Title:26:Chapter:I:Subchapter:F:Part:301:Subpart:0:301.7701-3" TargetMode="External"/><Relationship Id="rId46" Type="http://schemas.openxmlformats.org/officeDocument/2006/relationships/hyperlink" Target="https://www.law.cornell.edu/definitions/index.php?width=840&amp;height=800&amp;iframe=true&amp;def_id=67a90604df5129e43c38a5fb47425b12&amp;term_occur=39&amp;term_src=Title:26:Chapter:I:Subchapter:F:Part:301:Subpart:0:301.7701-3" TargetMode="External"/><Relationship Id="rId2" Type="http://schemas.openxmlformats.org/officeDocument/2006/relationships/slide" Target="../slides/slide58.xml"/><Relationship Id="rId16" Type="http://schemas.openxmlformats.org/officeDocument/2006/relationships/hyperlink" Target="https://www.law.cornell.edu/definitions/index.php?width=840&amp;height=800&amp;iframe=true&amp;def_id=f5df44841b43a02d7bd616b08d590037&amp;term_occur=3&amp;term_src=Title:26:Chapter:I:Subchapter:F:Part:301:Subpart:0:301.7701-2" TargetMode="External"/><Relationship Id="rId20" Type="http://schemas.openxmlformats.org/officeDocument/2006/relationships/hyperlink" Target="https://www.law.cornell.edu/definitions/index.php?width=840&amp;height=800&amp;iframe=true&amp;def_id=4213e3004a09e65224a9cea553071bb1&amp;term_occur=1&amp;term_src=Title:26:Chapter:I:Subchapter:F:Part:301:Subpart:0:301.7701-3" TargetMode="External"/><Relationship Id="rId29" Type="http://schemas.openxmlformats.org/officeDocument/2006/relationships/hyperlink" Target="https://www.law.cornell.edu/definitions/index.php?width=840&amp;height=800&amp;iframe=true&amp;def_id=67a90604df5129e43c38a5fb47425b12&amp;term_occur=5&amp;term_src=Title:26:Chapter:I:Subchapter:F:Part:301:Subpart:0:301.7701-3" TargetMode="External"/><Relationship Id="rId41" Type="http://schemas.openxmlformats.org/officeDocument/2006/relationships/hyperlink" Target="https://www.law.cornell.edu/definitions/index.php?width=840&amp;height=800&amp;iframe=true&amp;def_id=67a90604df5129e43c38a5fb47425b12&amp;term_occur=37&amp;term_src=Title:26:Chapter:I:Subchapter:F:Part:301:Subpart:0:301.7701-3" TargetMode="Externa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7336a9bece1f6a04e99414e7b0c782e7&amp;term_occur=2&amp;term_src=Title:26:Chapter:I:Subchapter:F:Part:301:Subpart:0:301.7701-2" TargetMode="External"/><Relationship Id="rId11" Type="http://schemas.openxmlformats.org/officeDocument/2006/relationships/hyperlink" Target="https://www.law.cornell.edu/definitions/index.php?width=840&amp;height=800&amp;iframe=true&amp;def_id=67a90604df5129e43c38a5fb47425b12&amp;term_occur=4&amp;term_src=Title:26:Chapter:I:Subchapter:F:Part:301:Subpart:0:301.7701-2" TargetMode="External"/><Relationship Id="rId24" Type="http://schemas.openxmlformats.org/officeDocument/2006/relationships/hyperlink" Target="https://www.law.cornell.edu/definitions/index.php?width=840&amp;height=800&amp;iframe=true&amp;def_id=67a90604df5129e43c38a5fb47425b12&amp;term_occur=3&amp;term_src=Title:26:Chapter:I:Subchapter:F:Part:301:Subpart:0:301.7701-3" TargetMode="External"/><Relationship Id="rId32" Type="http://schemas.openxmlformats.org/officeDocument/2006/relationships/hyperlink" Target="https://www.law.cornell.edu/definitions/index.php?width=840&amp;height=800&amp;iframe=true&amp;def_id=67a90604df5129e43c38a5fb47425b12&amp;term_occur=6&amp;term_src=Title:26:Chapter:I:Subchapter:F:Part:301:Subpart:0:301.7701-3" TargetMode="External"/><Relationship Id="rId37" Type="http://schemas.openxmlformats.org/officeDocument/2006/relationships/hyperlink" Target="https://www.law.cornell.edu/definitions/index.php?width=840&amp;height=800&amp;iframe=true&amp;def_id=36ee43a846dfb290cd7fecec1b3485e0&amp;term_occur=3&amp;term_src=Title:26:Chapter:I:Subchapter:F:Part:301:Subpart:0:301.7701-3" TargetMode="External"/><Relationship Id="rId40" Type="http://schemas.openxmlformats.org/officeDocument/2006/relationships/hyperlink" Target="https://www.law.cornell.edu/definitions/index.php?width=840&amp;height=800&amp;iframe=true&amp;def_id=f5df44841b43a02d7bd616b08d590037&amp;term_occur=4&amp;term_src=Title:26:Chapter:I:Subchapter:F:Part:301:Subpart:0:301.7701-3" TargetMode="External"/><Relationship Id="rId45" Type="http://schemas.openxmlformats.org/officeDocument/2006/relationships/hyperlink" Target="https://www.law.cornell.edu/definitions/index.php?width=840&amp;height=800&amp;iframe=true&amp;def_id=1b081dcbc3a49a9a1753e65dfe8cc1ac&amp;term_occur=1&amp;term_src=Title:26:Chapter:I:Subchapter:F:Part:301:Subpart:0:301.7701-3" TargetMode="External"/><Relationship Id="rId5" Type="http://schemas.openxmlformats.org/officeDocument/2006/relationships/hyperlink" Target="https://www.law.cornell.edu/definitions/index.php?width=840&amp;height=800&amp;iframe=true&amp;def_id=4213e3004a09e65224a9cea553071bb1&amp;term_occur=1&amp;term_src=Title:26:Chapter:I:Subchapter:F:Part:301:Subpart:0:301.7701-2" TargetMode="External"/><Relationship Id="rId15" Type="http://schemas.openxmlformats.org/officeDocument/2006/relationships/hyperlink" Target="https://www.law.cornell.edu/definitions/index.php?width=840&amp;height=800&amp;iframe=true&amp;def_id=67a90604df5129e43c38a5fb47425b12&amp;term_occur=5&amp;term_src=Title:26:Chapter:I:Subchapter:F:Part:301:Subpart:0:301.7701-2" TargetMode="External"/><Relationship Id="rId23" Type="http://schemas.openxmlformats.org/officeDocument/2006/relationships/hyperlink" Target="https://www.law.cornell.edu/definitions/index.php?width=840&amp;height=800&amp;iframe=true&amp;def_id=36ee43a846dfb290cd7fecec1b3485e0&amp;term_occur=1&amp;term_src=Title:26:Chapter:I:Subchapter:F:Part:301:Subpart:0:301.7701-3" TargetMode="External"/><Relationship Id="rId28" Type="http://schemas.openxmlformats.org/officeDocument/2006/relationships/hyperlink" Target="https://www.law.cornell.edu/cfr/text/26/301.7701-3#b" TargetMode="External"/><Relationship Id="rId36" Type="http://schemas.openxmlformats.org/officeDocument/2006/relationships/hyperlink" Target="https://www.law.cornell.edu/definitions/index.php?width=840&amp;height=800&amp;iframe=true&amp;def_id=67a90604df5129e43c38a5fb47425b12&amp;term_occur=12&amp;term_src=Title:26:Chapter:I:Subchapter:F:Part:301:Subpart:0:301.7701-3" TargetMode="External"/><Relationship Id="rId10" Type="http://schemas.openxmlformats.org/officeDocument/2006/relationships/hyperlink" Target="https://www.law.cornell.edu/definitions/index.php?width=840&amp;height=800&amp;iframe=true&amp;def_id=f5df44841b43a02d7bd616b08d590037&amp;term_occur=2&amp;term_src=Title:26:Chapter:I:Subchapter:F:Part:301:Subpart:0:301.7701-2" TargetMode="External"/><Relationship Id="rId19" Type="http://schemas.openxmlformats.org/officeDocument/2006/relationships/hyperlink" Target="https://www.law.cornell.edu/definitions/index.php?width=840&amp;height=800&amp;iframe=true&amp;def_id=67a90604df5129e43c38a5fb47425b12&amp;term_occur=1&amp;term_src=Title:26:Chapter:I:Subchapter:F:Part:301:Subpart:0:301.7701-3" TargetMode="External"/><Relationship Id="rId31" Type="http://schemas.openxmlformats.org/officeDocument/2006/relationships/hyperlink" Target="https://www.law.cornell.edu/definitions/index.php?width=840&amp;height=800&amp;iframe=true&amp;def_id=f2be4cd493f79e842d1f0432c9654869&amp;term_occur=2&amp;term_src=Title:26:Chapter:I:Subchapter:F:Part:301:Subpart:0:301.7701-3" TargetMode="External"/><Relationship Id="rId44" Type="http://schemas.openxmlformats.org/officeDocument/2006/relationships/hyperlink" Target="https://www.law.cornell.edu/definitions/index.php?width=840&amp;height=800&amp;iframe=true&amp;def_id=f2be4cd493f79e842d1f0432c9654869&amp;term_occur=4&amp;term_src=Title:26:Chapter:I:Subchapter:F:Part:301:Subpart:0:301.7701-3" TargetMode="External"/><Relationship Id="rId4" Type="http://schemas.openxmlformats.org/officeDocument/2006/relationships/hyperlink" Target="https://www.law.cornell.edu/definitions/index.php?width=840&amp;height=800&amp;iframe=true&amp;def_id=67a90604df5129e43c38a5fb47425b12&amp;term_occur=1&amp;term_src=Title:26:Chapter:I:Subchapter:F:Part:301:Subpart:0:301.7701-2" TargetMode="External"/><Relationship Id="rId9" Type="http://schemas.openxmlformats.org/officeDocument/2006/relationships/hyperlink" Target="https://www.law.cornell.edu/definitions/index.php?width=840&amp;height=800&amp;iframe=true&amp;def_id=67a90604df5129e43c38a5fb47425b12&amp;term_occur=3&amp;term_src=Title:26:Chapter:I:Subchapter:F:Part:301:Subpart:0:301.7701-2" TargetMode="External"/><Relationship Id="rId14" Type="http://schemas.openxmlformats.org/officeDocument/2006/relationships/hyperlink" Target="https://www.law.cornell.edu/definitions/index.php?width=840&amp;height=800&amp;iframe=true&amp;def_id=36ee43a846dfb290cd7fecec1b3485e0&amp;term_occur=1&amp;term_src=Title:26:Chapter:I:Subchapter:F:Part:301:Subpart:0:301.7701-2" TargetMode="External"/><Relationship Id="rId22" Type="http://schemas.openxmlformats.org/officeDocument/2006/relationships/hyperlink" Target="https://www.law.cornell.edu/definitions/index.php?width=840&amp;height=800&amp;iframe=true&amp;def_id=67a90604df5129e43c38a5fb47425b12&amp;term_occur=2&amp;term_src=Title:26:Chapter:I:Subchapter:F:Part:301:Subpart:0:301.7701-3" TargetMode="External"/><Relationship Id="rId27" Type="http://schemas.openxmlformats.org/officeDocument/2006/relationships/hyperlink" Target="https://www.law.cornell.edu/definitions/index.php?width=840&amp;height=800&amp;iframe=true&amp;def_id=f5df44841b43a02d7bd616b08d590037&amp;term_occur=2&amp;term_src=Title:26:Chapter:I:Subchapter:F:Part:301:Subpart:0:301.7701-3" TargetMode="External"/><Relationship Id="rId30" Type="http://schemas.openxmlformats.org/officeDocument/2006/relationships/hyperlink" Target="https://www.law.cornell.edu/definitions/index.php?width=840&amp;height=800&amp;iframe=true&amp;def_id=f2be4cd493f79e842d1f0432c9654869&amp;term_occur=1&amp;term_src=Title:26:Chapter:I:Subchapter:F:Part:301:Subpart:0:301.7701-3" TargetMode="External"/><Relationship Id="rId35" Type="http://schemas.openxmlformats.org/officeDocument/2006/relationships/hyperlink" Target="https://www.law.cornell.edu/definitions/index.php?width=840&amp;height=800&amp;iframe=true&amp;def_id=67a90604df5129e43c38a5fb47425b12&amp;term_occur=11&amp;term_src=Title:26:Chapter:I:Subchapter:F:Part:301:Subpart:0:301.7701-3" TargetMode="External"/><Relationship Id="rId43" Type="http://schemas.openxmlformats.org/officeDocument/2006/relationships/hyperlink" Target="https://www.law.cornell.edu/definitions/index.php?width=840&amp;height=800&amp;iframe=true&amp;def_id=f2be4cd493f79e842d1f0432c9654869&amp;term_occur=5&amp;term_src=Title:26:Chapter:I:Subchapter:F:Part:301:Subpart:0:301.7701-3"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leagle.com/cite/20%20F.2d%20978"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omenshistory.about.com/od/equalrightsamendment/a/equal_rights_amendment_overview.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father and mother were born in the first decade of the 20</a:t>
            </a:r>
            <a:r>
              <a:rPr lang="en-US" baseline="30000" dirty="0" smtClean="0"/>
              <a:t>th</a:t>
            </a:r>
            <a:r>
              <a:rPr lang="en-US" baseline="0" dirty="0" smtClean="0"/>
              <a:t> century in the Northern Peninsula of Michigan, a common law state.</a:t>
            </a:r>
          </a:p>
          <a:p>
            <a:endParaRPr lang="en-US" baseline="0" dirty="0" smtClean="0"/>
          </a:p>
          <a:p>
            <a:r>
              <a:rPr lang="en-US" baseline="0" dirty="0" smtClean="0"/>
              <a:t>My father was urban with a college education and teaching credential.  My mother was a farm girl who had to quit high school to get a job…she became a nurse.</a:t>
            </a:r>
          </a:p>
          <a:p>
            <a:endParaRPr lang="en-US" baseline="0" dirty="0" smtClean="0"/>
          </a:p>
          <a:p>
            <a:r>
              <a:rPr lang="en-US" baseline="0" dirty="0" smtClean="0"/>
              <a:t>One of my earliest remembrances of something my father said was the quote on the cover.  I always thought that was a joke between my parents until I prepared for this class.  I think all humor has some element of truth.</a:t>
            </a:r>
          </a:p>
          <a:p>
            <a:endParaRPr lang="en-US" baseline="0" dirty="0" smtClean="0"/>
          </a:p>
          <a:p>
            <a:r>
              <a:rPr lang="en-US" baseline="0" dirty="0" smtClean="0"/>
              <a:t>I was an army brat, but basically lived in California from about 3</a:t>
            </a:r>
            <a:r>
              <a:rPr lang="en-US" baseline="30000" dirty="0" smtClean="0"/>
              <a:t>rd</a:t>
            </a:r>
            <a:r>
              <a:rPr lang="en-US" baseline="0" dirty="0" smtClean="0"/>
              <a:t> grade until my wife and I moved to New Mexico in 1981.  When Cindy and I were dating, I provided most of the money for dates, food, etc.  We shared finances from the very beginning.  </a:t>
            </a:r>
          </a:p>
          <a:p>
            <a:endParaRPr lang="en-US" baseline="0" dirty="0" smtClean="0"/>
          </a:p>
          <a:p>
            <a:r>
              <a:rPr lang="en-US" baseline="0" dirty="0" smtClean="0"/>
              <a:t>The saying became, What’s mine is mine….and what’s mine is yours too.  In essence, that is Community Property.</a:t>
            </a:r>
          </a:p>
        </p:txBody>
      </p:sp>
      <p:sp>
        <p:nvSpPr>
          <p:cNvPr id="4" name="Slide Number Placeholder 3"/>
          <p:cNvSpPr>
            <a:spLocks noGrp="1"/>
          </p:cNvSpPr>
          <p:nvPr>
            <p:ph type="sldNum" sz="quarter" idx="10"/>
          </p:nvPr>
        </p:nvSpPr>
        <p:spPr/>
        <p:txBody>
          <a:bodyPr/>
          <a:lstStyle/>
          <a:p>
            <a:fld id="{D9E7A016-7128-4AD9-AD2A-C79853545D2A}"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97325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first began to assembly the course work for this class, I thought only history of community property and how it came to exist in the new world.  I read the words from the historians covering Europe, Mesopotamia, and Greece and thought boy they treated women differently.</a:t>
            </a:r>
          </a:p>
          <a:p>
            <a:endParaRPr lang="en-US" baseline="0" dirty="0" smtClean="0"/>
          </a:p>
          <a:p>
            <a:r>
              <a:rPr lang="en-US" baseline="0" dirty="0" smtClean="0"/>
              <a:t>When I read the portion about France and that Normandy was not included in the Frank’s system of Community Property, I thought…well that is because England is the basis of common law etc. etc.</a:t>
            </a:r>
          </a:p>
          <a:p>
            <a:endParaRPr lang="en-US" baseline="0" dirty="0" smtClean="0"/>
          </a:p>
          <a:p>
            <a:r>
              <a:rPr lang="en-US" baseline="0" dirty="0" smtClean="0"/>
              <a:t>The first stakeholder was of course the wife.  Of course, the wife would like community property system for the reason’s outlined in the “brief history”.  I skipped right to the next person.  The Settler’s.</a:t>
            </a:r>
          </a:p>
          <a:p>
            <a:endParaRPr lang="en-US" baseline="0" dirty="0" smtClean="0"/>
          </a:p>
          <a:p>
            <a:r>
              <a:rPr lang="en-US" baseline="0" dirty="0" smtClean="0"/>
              <a:t>I never really comprehended the state of American Women in the early 1800’s until I had to do a little research on the comments “there aren’t enough women out here”.  And what might attract women to the west.</a:t>
            </a:r>
          </a:p>
          <a:p>
            <a:endParaRPr lang="en-US" baseline="0" dirty="0" smtClean="0"/>
          </a:p>
          <a:p>
            <a:r>
              <a:rPr lang="en-US" baseline="0" dirty="0" smtClean="0"/>
              <a:t>The article Women’s Rights Before the Civil War shocked me.</a:t>
            </a:r>
          </a:p>
          <a:p>
            <a:r>
              <a:rPr lang="en-US" baseline="0" dirty="0" smtClean="0"/>
              <a:t>In the 18</a:t>
            </a:r>
            <a:r>
              <a:rPr lang="en-US" baseline="30000" dirty="0" smtClean="0"/>
              <a:t>th</a:t>
            </a:r>
            <a:r>
              <a:rPr lang="en-US" baseline="0" dirty="0" smtClean="0"/>
              <a:t> and 19</a:t>
            </a:r>
            <a:r>
              <a:rPr lang="en-US" baseline="30000" dirty="0" smtClean="0"/>
              <a:t>th</a:t>
            </a:r>
            <a:r>
              <a:rPr lang="en-US" baseline="0" dirty="0" smtClean="0"/>
              <a:t> century, American Law based on English Common Law and the doctrine of coverture.  </a:t>
            </a:r>
          </a:p>
          <a:p>
            <a:endParaRPr lang="en-US" baseline="0" dirty="0" smtClean="0"/>
          </a:p>
          <a:p>
            <a:r>
              <a:rPr lang="en-US" baseline="0" dirty="0" smtClean="0"/>
              <a:t> </a:t>
            </a:r>
            <a:r>
              <a:rPr lang="en-US" u="sng" dirty="0" smtClean="0">
                <a:effectLst/>
              </a:rPr>
              <a:t>Coverture held that no female person had a legal identity.</a:t>
            </a:r>
            <a:r>
              <a:rPr lang="en-US" dirty="0" smtClean="0"/>
              <a:t> At birth, a female baby was covered by her father’s identity, and then, when she married, by her husband’s.  The husband and wife became one–and that one was the husband.  As a symbol of this subsuming of identity, women took the last names of their husbands.  They were “feme coverts,” covered women.  Because they did not legally exist, married women could not make contracts or be sued, so they could not own or work in businesses.  Married women owned nothing, not even the clothes on their backs.  They had no rights to their children, so that if a wife divorced or left a husband, she would not see her children again.</a:t>
            </a:r>
          </a:p>
          <a:p>
            <a:r>
              <a:rPr lang="en-US" baseline="0" dirty="0" smtClean="0"/>
              <a:t>according to </a:t>
            </a:r>
            <a:r>
              <a:rPr lang="en-US" b="1" baseline="0" dirty="0" smtClean="0"/>
              <a:t>Dr. </a:t>
            </a:r>
            <a:r>
              <a:rPr lang="en-US" b="1" dirty="0" smtClean="0"/>
              <a:t>Catherine Allgor,</a:t>
            </a:r>
            <a:r>
              <a:rPr lang="en-US" b="1" baseline="0" dirty="0" smtClean="0"/>
              <a:t> Prof History UC Riverside.  </a:t>
            </a:r>
          </a:p>
          <a:p>
            <a:endParaRPr lang="en-US" baseline="0" dirty="0" smtClean="0"/>
          </a:p>
          <a:p>
            <a:r>
              <a:rPr lang="en-US" dirty="0" smtClean="0"/>
              <a:t>Ownership of the</a:t>
            </a:r>
            <a:r>
              <a:rPr lang="en-US" baseline="0" dirty="0" smtClean="0"/>
              <a:t> wife’s property passed to her husband upon marriage.  </a:t>
            </a:r>
          </a:p>
          <a:p>
            <a:r>
              <a:rPr lang="en-US" baseline="0" dirty="0" smtClean="0"/>
              <a:t>A married woman could not:</a:t>
            </a:r>
          </a:p>
          <a:p>
            <a:r>
              <a:rPr lang="en-US" baseline="0" dirty="0" smtClean="0"/>
              <a:t>Control property that was hers before marriage</a:t>
            </a:r>
          </a:p>
          <a:p>
            <a:r>
              <a:rPr lang="en-US" baseline="0" dirty="0" smtClean="0"/>
              <a:t>Keep or control wages she earned</a:t>
            </a:r>
          </a:p>
          <a:p>
            <a:r>
              <a:rPr lang="en-US" baseline="0" dirty="0" smtClean="0"/>
              <a:t>Acquire property while married</a:t>
            </a:r>
          </a:p>
          <a:p>
            <a:r>
              <a:rPr lang="en-US" baseline="0" dirty="0" smtClean="0"/>
              <a:t>Transfer or sell property</a:t>
            </a:r>
          </a:p>
          <a:p>
            <a:r>
              <a:rPr lang="en-US" baseline="0" dirty="0" smtClean="0"/>
              <a:t>Bring a lawsuit</a:t>
            </a:r>
          </a:p>
          <a:p>
            <a:r>
              <a:rPr lang="en-US" baseline="0" dirty="0" smtClean="0"/>
              <a:t>Make a contract</a:t>
            </a:r>
          </a:p>
          <a:p>
            <a:endParaRPr lang="en-US" baseline="0" dirty="0" smtClean="0"/>
          </a:p>
          <a:p>
            <a:r>
              <a:rPr lang="en-US" baseline="0" dirty="0" smtClean="0"/>
              <a:t>Women Rights activists always equated to voting rights to me.  However, voting rights were just the means to make representatives responsive to women for the injustices of what English Common Law inflicted on the women of the day.</a:t>
            </a:r>
          </a:p>
          <a:p>
            <a:endParaRPr lang="en-US" baseline="0" dirty="0" smtClean="0"/>
          </a:p>
          <a:p>
            <a:r>
              <a:rPr lang="en-US" baseline="0" dirty="0" smtClean="0"/>
              <a:t>In 1848, the first Women’s Rights Convention was held in </a:t>
            </a:r>
            <a:r>
              <a:rPr lang="en-US" baseline="0" dirty="0" smtClean="0"/>
              <a:t>Seneca </a:t>
            </a:r>
            <a:r>
              <a:rPr lang="en-US" baseline="0" dirty="0" smtClean="0"/>
              <a:t>Falls, NY.  Lucretia Mott and Elizabeth Cady Stanton hosted the Convention and issued the Declaration of Sentiments, the wording based loosely on the Declaration of Independence.  The preamble closes with :</a:t>
            </a:r>
          </a:p>
          <a:p>
            <a:r>
              <a:rPr lang="en-US" baseline="0" dirty="0" smtClean="0"/>
              <a:t>“But when the long train of abuses and usurpations, pursuing invariably the same object evinces a design to reduce them under absolute despotism, it is their duty to throw off such government, and to provide new guards for their future security.  Such has been the patient sufferance of the women under this government, and such is not the necessity which constrains them to demand the equal station to which they are entitled.”</a:t>
            </a:r>
          </a:p>
          <a:p>
            <a:endParaRPr lang="en-US" baseline="0" dirty="0" smtClean="0"/>
          </a:p>
          <a:p>
            <a:r>
              <a:rPr lang="en-US" baseline="0" dirty="0" smtClean="0"/>
              <a:t>Settlers understood they had to make the West attractive to women.  In Women of the West, Virginia Scharff says “  Who could have predicted in 1869, the chaotic Territory of Wyoming……would see railroad workers, prospectors, and gold miners…elect a territorial legislature that gave women the right to vote for the very first time in American History”…</a:t>
            </a:r>
          </a:p>
          <a:p>
            <a:endParaRPr lang="en-US" baseline="0" dirty="0" smtClean="0"/>
          </a:p>
          <a:p>
            <a:r>
              <a:rPr lang="en-US" baseline="0" dirty="0" smtClean="0"/>
              <a:t>In fact only 4 states prior to 1900 gave women the right to vote; One a community property state, Idaho (WY UT CO).</a:t>
            </a:r>
          </a:p>
          <a:p>
            <a:endParaRPr lang="en-US" baseline="0" dirty="0" smtClean="0"/>
          </a:p>
          <a:p>
            <a:r>
              <a:rPr lang="en-US" baseline="0" dirty="0" smtClean="0"/>
              <a:t>Western territorial and state legislatures enacted measure that led the way to women’s rights, including holding elected offices.</a:t>
            </a:r>
          </a:p>
          <a:p>
            <a:endParaRPr lang="en-US" baseline="0" dirty="0" smtClean="0"/>
          </a:p>
          <a:p>
            <a:r>
              <a:rPr lang="en-US" baseline="0" dirty="0" smtClean="0"/>
              <a:t>So who else cared?</a:t>
            </a:r>
          </a:p>
          <a:p>
            <a:r>
              <a:rPr lang="en-US" baseline="0" dirty="0" smtClean="0"/>
              <a:t>When the 16</a:t>
            </a:r>
            <a:r>
              <a:rPr lang="en-US" baseline="30000" dirty="0" smtClean="0"/>
              <a:t>th</a:t>
            </a:r>
            <a:r>
              <a:rPr lang="en-US" baseline="0" dirty="0" smtClean="0"/>
              <a:t> Amendment became law, Congress enacted a tax on every individuals income.</a:t>
            </a:r>
          </a:p>
        </p:txBody>
      </p:sp>
      <p:sp>
        <p:nvSpPr>
          <p:cNvPr id="4" name="Slide Number Placeholder 3"/>
          <p:cNvSpPr>
            <a:spLocks noGrp="1"/>
          </p:cNvSpPr>
          <p:nvPr>
            <p:ph type="sldNum" sz="quarter" idx="10"/>
          </p:nvPr>
        </p:nvSpPr>
        <p:spPr/>
        <p:txBody>
          <a:bodyPr/>
          <a:lstStyle/>
          <a:p>
            <a:fld id="{D9E7A016-7128-4AD9-AD2A-C79853545D2A}"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7739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income?  To whom does the income belong?  In community property states, the H&amp;W claimed ½ of the total (exc California)  California law was the prior</a:t>
            </a:r>
            <a:r>
              <a:rPr lang="en-US" baseline="0" dirty="0" smtClean="0"/>
              <a:t> to 1917 that the husband was the absolute owner of community property.</a:t>
            </a:r>
            <a:r>
              <a:rPr lang="en-US" dirty="0" smtClean="0"/>
              <a:t> United</a:t>
            </a:r>
            <a:r>
              <a:rPr lang="en-US" baseline="0" dirty="0" smtClean="0"/>
              <a:t> States v. Robins </a:t>
            </a:r>
            <a:r>
              <a:rPr lang="en-US" dirty="0" smtClean="0"/>
              <a:t> </a:t>
            </a:r>
          </a:p>
          <a:p>
            <a:endParaRPr lang="en-US" dirty="0" smtClean="0"/>
          </a:p>
          <a:p>
            <a:r>
              <a:rPr lang="en-US" dirty="0" smtClean="0"/>
              <a:t>Initial</a:t>
            </a:r>
            <a:r>
              <a:rPr lang="en-US" baseline="0" dirty="0" smtClean="0"/>
              <a:t> Ruling abandoned in 1919.  A bit of trivia, prior to 1919, Treasury Rulings were not public, thus there were no numbers associated with them as there are today.</a:t>
            </a:r>
          </a:p>
          <a:p>
            <a:endParaRPr lang="en-US" baseline="0" dirty="0" smtClean="0"/>
          </a:p>
          <a:p>
            <a:r>
              <a:rPr lang="en-US" dirty="0" smtClean="0"/>
              <a:t>Income from property which generated the income</a:t>
            </a:r>
          </a:p>
          <a:p>
            <a:r>
              <a:rPr lang="en-US" dirty="0" smtClean="0"/>
              <a:t>Not the ownership of the funds or the property which generated the income</a:t>
            </a:r>
          </a:p>
          <a:p>
            <a:endParaRPr lang="en-US" dirty="0" smtClean="0"/>
          </a:p>
          <a:p>
            <a:r>
              <a:rPr lang="en-US" dirty="0" smtClean="0"/>
              <a:t>First applied to property acquired after marriage</a:t>
            </a:r>
            <a:r>
              <a:rPr lang="en-US" baseline="0" dirty="0" smtClean="0"/>
              <a:t> for </a:t>
            </a:r>
            <a:r>
              <a:rPr lang="en-US" dirty="0" smtClean="0"/>
              <a:t>Texas and Washington </a:t>
            </a:r>
          </a:p>
          <a:p>
            <a:endParaRPr lang="en-US" dirty="0" smtClean="0"/>
          </a:p>
          <a:p>
            <a:pPr defTabSz="931774">
              <a:defRPr/>
            </a:pPr>
            <a:endParaRPr lang="en-US" dirty="0" smtClean="0"/>
          </a:p>
          <a:p>
            <a:pPr defTabSz="931774">
              <a:defRPr/>
            </a:pPr>
            <a:r>
              <a:rPr lang="en-US" dirty="0" smtClean="0"/>
              <a:t>TD 3138</a:t>
            </a:r>
          </a:p>
          <a:p>
            <a:pPr defTabSz="931774">
              <a:defRPr/>
            </a:pPr>
            <a:r>
              <a:rPr lang="en-US" dirty="0" smtClean="0"/>
              <a:t>March 3, 1921</a:t>
            </a:r>
          </a:p>
          <a:p>
            <a:pPr defTabSz="931774">
              <a:defRPr/>
            </a:pPr>
            <a:r>
              <a:rPr lang="en-US" dirty="0" smtClean="0"/>
              <a:t>All states except California, community income has been treated as one-half the income of the husband and one-half the income of the wife.</a:t>
            </a:r>
          </a:p>
          <a:p>
            <a:pPr defTabSz="931774">
              <a:defRPr/>
            </a:pPr>
            <a:r>
              <a:rPr lang="en-US" dirty="0" smtClean="0"/>
              <a:t>“A husband and wife domiciled in Arizona, Idaho, Louisiana, Nevada, New Mexico, Texas,</a:t>
            </a:r>
            <a:r>
              <a:rPr lang="en-US" baseline="0" dirty="0" smtClean="0"/>
              <a:t> or Washington, in rendering separate income tax returns, may each report as gross income one-half of the income which, under the laws of the respective States, becomes simultaneously with its receipt community property.”</a:t>
            </a:r>
            <a:r>
              <a:rPr lang="en-US" dirty="0" smtClean="0"/>
              <a:t> Position abandoned in 1920</a:t>
            </a:r>
          </a:p>
          <a:p>
            <a:pPr defTabSz="931774">
              <a:defRPr/>
            </a:pPr>
            <a:endParaRPr lang="en-US" dirty="0" smtClean="0"/>
          </a:p>
          <a:p>
            <a:pPr defTabSz="931774">
              <a:defRPr/>
            </a:pPr>
            <a:endParaRPr lang="en-US" dirty="0" smtClean="0"/>
          </a:p>
          <a:p>
            <a:endParaRPr lang="en-US" dirty="0" smtClean="0"/>
          </a:p>
          <a:p>
            <a:pPr defTabSz="931774">
              <a:defRPr/>
            </a:pPr>
            <a:r>
              <a:rPr lang="en-US" dirty="0" smtClean="0"/>
              <a:t>In California, the California</a:t>
            </a:r>
            <a:r>
              <a:rPr lang="en-US" baseline="0" dirty="0" smtClean="0"/>
              <a:t> Courts ruled that the wife has a mere expectancy during the life of the husband</a:t>
            </a:r>
          </a:p>
          <a:p>
            <a:endParaRPr lang="en-US" dirty="0" smtClean="0"/>
          </a:p>
          <a:p>
            <a:endParaRPr lang="en-US" dirty="0" smtClean="0"/>
          </a:p>
          <a:p>
            <a:r>
              <a:rPr lang="en-US" dirty="0" smtClean="0"/>
              <a:t>Office Dec. 426, 13-20-815, Cum. Bul. No. 2,</a:t>
            </a:r>
            <a:r>
              <a:rPr lang="en-US" baseline="0" dirty="0" smtClean="0"/>
              <a:t> p. 198</a:t>
            </a:r>
          </a:p>
          <a:p>
            <a:r>
              <a:rPr lang="en-US" baseline="0" dirty="0" smtClean="0"/>
              <a:t>“the legal owners of community property (property acquired after marriage) in the States of Texas and Washington are the husband and wife jointly in equal shares, and the income accruing therefrom is the joint income of the husband and wife in which each is entitled to one-half.”</a:t>
            </a:r>
          </a:p>
          <a:p>
            <a:endParaRPr lang="en-US" baseline="0" dirty="0" smtClean="0"/>
          </a:p>
          <a:p>
            <a:r>
              <a:rPr lang="en-US" baseline="0" dirty="0" smtClean="0"/>
              <a:t>Poe v. Sanborn, </a:t>
            </a:r>
            <a:r>
              <a:rPr lang="en-US" dirty="0" smtClean="0"/>
              <a:t>282 U.S. 101 (1930)</a:t>
            </a:r>
            <a:endParaRPr lang="en-US" baseline="0" dirty="0" smtClean="0"/>
          </a:p>
          <a:p>
            <a:r>
              <a:rPr lang="en-US" dirty="0"/>
              <a:t>“The Commissioner concedes that the answer to the question involved in the cause must be found in the provisions of the law of the State, as to a wife's ownership of or interest in community property.”</a:t>
            </a:r>
            <a:r>
              <a:rPr lang="en-US" b="1" dirty="0"/>
              <a:t> </a:t>
            </a:r>
            <a:endParaRPr lang="en-US" baseline="0" dirty="0" smtClean="0"/>
          </a:p>
          <a:p>
            <a:endParaRPr lang="en-US" baseline="0" dirty="0" smtClean="0"/>
          </a:p>
          <a:p>
            <a:endParaRPr lang="en-US" dirty="0" smtClean="0"/>
          </a:p>
          <a:p>
            <a:endParaRPr lang="en-US" dirty="0" smtClean="0"/>
          </a:p>
          <a:p>
            <a:r>
              <a:rPr lang="en-US" dirty="0" smtClean="0"/>
              <a:t>In the intervening years the US had lots of issues.  WWI,</a:t>
            </a:r>
            <a:r>
              <a:rPr lang="en-US" baseline="0" dirty="0" smtClean="0"/>
              <a:t> Depression, WWII.  With FDR the rates continued to climb.  War Bonds and Taxes were necessary to fund the government.  Significant burden on the highest earners.</a:t>
            </a:r>
          </a:p>
          <a:p>
            <a:endParaRPr lang="en-US" baseline="0" dirty="0" smtClean="0"/>
          </a:p>
          <a:p>
            <a:r>
              <a:rPr lang="en-US" baseline="0" dirty="0" smtClean="0"/>
              <a:t>Pay as you go was introduced in Revenue Act of 1943.  Prior to that , citizens had to pay by March 15, the entire tax bill.  However that was pretty burdensome.  Reason was for income smoothing, and to make it seem to the average joe….taxes were less than they really were.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4677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12</a:t>
            </a:fld>
            <a:endParaRPr lang="en-US" dirty="0"/>
          </a:p>
        </p:txBody>
      </p:sp>
    </p:spTree>
    <p:extLst>
      <p:ext uri="{BB962C8B-B14F-4D97-AF65-F5344CB8AC3E}">
        <p14:creationId xmlns:p14="http://schemas.microsoft.com/office/powerpoint/2010/main" val="11234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13</a:t>
            </a:fld>
            <a:endParaRPr lang="en-US" dirty="0"/>
          </a:p>
        </p:txBody>
      </p:sp>
    </p:spTree>
    <p:extLst>
      <p:ext uri="{BB962C8B-B14F-4D97-AF65-F5344CB8AC3E}">
        <p14:creationId xmlns:p14="http://schemas.microsoft.com/office/powerpoint/2010/main" val="264814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various</a:t>
            </a:r>
            <a:r>
              <a:rPr lang="en-US" baseline="0" dirty="0" smtClean="0"/>
              <a:t> forms the House and Senate proposed changes to the law to equalize treatment of Common Law States with Community Property States.</a:t>
            </a:r>
          </a:p>
          <a:p>
            <a:endParaRPr lang="en-US" baseline="0" dirty="0" smtClean="0"/>
          </a:p>
          <a:p>
            <a:pPr defTabSz="931774">
              <a:defRPr/>
            </a:pPr>
            <a:r>
              <a:rPr lang="en-US" baseline="0" dirty="0" smtClean="0"/>
              <a:t>1921. House passed a revenue bill that had all income be included on the separate return of the spouse with management control.  This failed in the Senate and was not resurrected.</a:t>
            </a:r>
          </a:p>
          <a:p>
            <a:pPr defTabSz="931774">
              <a:defRPr/>
            </a:pPr>
            <a:endParaRPr lang="en-US" baseline="0" dirty="0" smtClean="0"/>
          </a:p>
          <a:p>
            <a:pPr defTabSz="931774">
              <a:defRPr/>
            </a:pPr>
            <a:r>
              <a:rPr lang="en-US" baseline="0" dirty="0" smtClean="0"/>
              <a:t>Taxation of the community manager were made in 1924,1934, and 1941.  </a:t>
            </a:r>
          </a:p>
          <a:p>
            <a:pPr defTabSz="931774">
              <a:defRPr/>
            </a:pPr>
            <a:endParaRPr lang="en-US" baseline="0" dirty="0" smtClean="0"/>
          </a:p>
          <a:p>
            <a:pPr defTabSz="931774">
              <a:defRPr/>
            </a:pPr>
            <a:r>
              <a:rPr lang="en-US" baseline="0" dirty="0" smtClean="0"/>
              <a:t>Compulsory Joint returns were proposed in 5 various sessions of congress.  1933, 1934, 1937, 1941, and 1942.  All failed</a:t>
            </a:r>
          </a:p>
          <a:p>
            <a:pPr defTabSz="931774">
              <a:defRPr/>
            </a:pPr>
            <a:endParaRPr lang="en-US" baseline="0" dirty="0" smtClean="0"/>
          </a:p>
          <a:p>
            <a:pPr defTabSz="931774">
              <a:defRPr/>
            </a:pPr>
            <a:r>
              <a:rPr lang="en-US" baseline="0" dirty="0" smtClean="0"/>
              <a:t>GOP controlled congress.  And after the war had ended, there was a strong desire to reduce taxes. </a:t>
            </a:r>
          </a:p>
          <a:p>
            <a:pPr defTabSz="931774">
              <a:defRPr/>
            </a:pPr>
            <a:endParaRPr lang="en-US" baseline="0" dirty="0" smtClean="0"/>
          </a:p>
          <a:p>
            <a:pPr defTabSz="931774">
              <a:defRPr/>
            </a:pPr>
            <a:endParaRPr lang="en-US" baseline="0" dirty="0" smtClean="0"/>
          </a:p>
          <a:p>
            <a:pPr defTabSz="931774">
              <a:defRPr/>
            </a:pPr>
            <a:r>
              <a:rPr lang="en-US" baseline="0" dirty="0" smtClean="0"/>
              <a:t>Congress did however, eliminate the advantage of community property states in the estate tax before 1948.</a:t>
            </a:r>
          </a:p>
          <a:p>
            <a:pPr defTabSz="931774">
              <a:defRPr/>
            </a:pPr>
            <a:endParaRPr lang="en-US" baseline="0" dirty="0" smtClean="0"/>
          </a:p>
          <a:p>
            <a:r>
              <a:rPr lang="en-US" baseline="0" dirty="0" smtClean="0"/>
              <a:t> “</a:t>
            </a:r>
            <a:r>
              <a:rPr lang="en-US" dirty="0"/>
              <a:t>Income splitting is effected by permitting husbands and wives to file a joint return. In such a return the </a:t>
            </a:r>
          </a:p>
          <a:p>
            <a:r>
              <a:rPr lang="en-US" dirty="0"/>
              <a:t>Combined tax-able income is divided by two, the tax is then computed and multiplied by two in order to determine the total tax.”</a:t>
            </a:r>
          </a:p>
          <a:p>
            <a:endParaRPr lang="en-US" dirty="0" smtClean="0"/>
          </a:p>
          <a:p>
            <a:r>
              <a:rPr lang="en-US" dirty="0" smtClean="0"/>
              <a:t>Various</a:t>
            </a:r>
            <a:r>
              <a:rPr lang="en-US" baseline="0" dirty="0" smtClean="0"/>
              <a:t> safeguards were put in place to keep the field level:  </a:t>
            </a:r>
          </a:p>
          <a:p>
            <a:r>
              <a:rPr lang="en-US" baseline="0" dirty="0" smtClean="0"/>
              <a:t>Std Deductions MFJ $1,000, but MFS $500. </a:t>
            </a:r>
          </a:p>
          <a:p>
            <a:r>
              <a:rPr lang="en-US" baseline="0" dirty="0" smtClean="0"/>
              <a:t>H&amp;W no longer had to live together to file MFJ.    </a:t>
            </a:r>
          </a:p>
          <a:p>
            <a:r>
              <a:rPr lang="en-US" baseline="0" dirty="0" smtClean="0"/>
              <a:t>Determination as to when married at close of tax year.</a:t>
            </a:r>
          </a:p>
          <a:p>
            <a:r>
              <a:rPr lang="en-US" baseline="0" dirty="0" smtClean="0"/>
              <a:t>Person legally separated under decree of divorce or separate maintenance is not married.</a:t>
            </a:r>
          </a:p>
          <a:p>
            <a:r>
              <a:rPr lang="en-US" baseline="0" dirty="0" smtClean="0"/>
              <a:t>Non Resident Aliens disqualified from Joint Returns</a:t>
            </a:r>
          </a:p>
          <a:p>
            <a:r>
              <a:rPr lang="en-US" baseline="0" dirty="0" smtClean="0"/>
              <a:t>Same Taxable year</a:t>
            </a:r>
          </a:p>
          <a:p>
            <a:r>
              <a:rPr lang="en-US" baseline="0" dirty="0" smtClean="0"/>
              <a:t>A surviving spouse who remarries can’t file a joint return with deceased spouse, but can with new spouse.</a:t>
            </a:r>
          </a:p>
          <a:p>
            <a:endParaRPr lang="en-US" baseline="0" dirty="0" smtClean="0"/>
          </a:p>
          <a:p>
            <a:r>
              <a:rPr lang="en-US" baseline="0" dirty="0" smtClean="0"/>
              <a:t>Previously, splitting income only applied to </a:t>
            </a:r>
            <a:r>
              <a:rPr lang="en-US" b="1" baseline="0" dirty="0" smtClean="0"/>
              <a:t>community income</a:t>
            </a:r>
            <a:r>
              <a:rPr lang="en-US" b="0" baseline="0" dirty="0" smtClean="0"/>
              <a:t>.  Separate income had to be included on separate return.</a:t>
            </a:r>
          </a:p>
          <a:p>
            <a:r>
              <a:rPr lang="en-US" b="0" baseline="0" dirty="0" smtClean="0"/>
              <a:t>The ACT now applies to </a:t>
            </a:r>
            <a:r>
              <a:rPr lang="en-US" b="1" baseline="0" dirty="0" smtClean="0"/>
              <a:t>all income.  For the first time California families could gain the benefits.  Recall,  the California Rule, Separate income from separate property.</a:t>
            </a:r>
            <a:r>
              <a:rPr lang="en-US" b="0" baseline="0" dirty="0" smtClean="0"/>
              <a:t>  With joint returns, this is not an issue.</a:t>
            </a:r>
          </a:p>
          <a:p>
            <a:endParaRPr lang="en-US" b="0" baseline="0" dirty="0" smtClean="0"/>
          </a:p>
          <a:p>
            <a:r>
              <a:rPr lang="en-US" b="0" baseline="0" dirty="0" smtClean="0"/>
              <a:t>Another advantage is the right to offset capital gains of one spouse against the losses of the other by combining the income and losses in a joint return.</a:t>
            </a:r>
          </a:p>
          <a:p>
            <a:endParaRPr lang="en-US" b="0" baseline="0" dirty="0" smtClean="0"/>
          </a:p>
          <a:p>
            <a:r>
              <a:rPr lang="en-US" b="0" baseline="0" dirty="0" smtClean="0"/>
              <a:t>Elect to file Jointly.  Revocation only until the expiration of the filing period.  Election made each tax year.</a:t>
            </a:r>
          </a:p>
          <a:p>
            <a:endParaRPr lang="en-US" b="0" baseline="0" dirty="0" smtClean="0"/>
          </a:p>
          <a:p>
            <a:r>
              <a:rPr lang="en-US" b="0" baseline="0" dirty="0" smtClean="0"/>
              <a:t>Tax liability is joint and severable.  That is , there is no pro rata apportionment of liability due to the separate incomes.</a:t>
            </a:r>
          </a:p>
          <a:p>
            <a:endParaRPr lang="en-US" b="0" baseline="0" dirty="0" smtClean="0"/>
          </a:p>
          <a:p>
            <a:r>
              <a:rPr lang="en-US" b="0" baseline="0" dirty="0" smtClean="0"/>
              <a:t>Form 1040 for 1948 has a question at the bottom of page 1:</a:t>
            </a:r>
          </a:p>
          <a:p>
            <a:r>
              <a:rPr lang="en-US" b="0" baseline="0" dirty="0" smtClean="0"/>
              <a:t>Is your wife (or husband) making a separate return for 1948?  Y or 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56850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my</a:t>
            </a:r>
            <a:r>
              <a:rPr lang="en-US" baseline="0" dirty="0" smtClean="0"/>
              <a:t> beliefs.</a:t>
            </a:r>
          </a:p>
          <a:p>
            <a:endParaRPr lang="en-US" baseline="0" dirty="0" smtClean="0"/>
          </a:p>
          <a:p>
            <a:r>
              <a:rPr lang="en-US" baseline="0" dirty="0" smtClean="0"/>
              <a:t>Are there others that you might consider?</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15</a:t>
            </a:fld>
            <a:endParaRPr lang="en-US" dirty="0"/>
          </a:p>
        </p:txBody>
      </p:sp>
    </p:spTree>
    <p:extLst>
      <p:ext uri="{BB962C8B-B14F-4D97-AF65-F5344CB8AC3E}">
        <p14:creationId xmlns:p14="http://schemas.microsoft.com/office/powerpoint/2010/main" val="252297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Law Marriages </a:t>
            </a:r>
          </a:p>
          <a:p>
            <a:r>
              <a:rPr lang="en-US" dirty="0" smtClean="0"/>
              <a:t>Alabama,</a:t>
            </a:r>
            <a:r>
              <a:rPr lang="en-US" baseline="0" dirty="0" smtClean="0"/>
              <a:t> Colorado, District of Columbia, Iowa, Kansas, Montana, Rhode Island, South Carolina, Texas, Utah</a:t>
            </a:r>
          </a:p>
          <a:p>
            <a:r>
              <a:rPr lang="en-US" baseline="0" dirty="0" smtClean="0"/>
              <a:t>Many states repealed Common Law Marriages.  In particular Idaho repealed in 1996, but recognizes CLM prior to repeal.</a:t>
            </a:r>
          </a:p>
          <a:p>
            <a:endParaRPr lang="en-US" baseline="0" dirty="0" smtClean="0"/>
          </a:p>
          <a:p>
            <a:r>
              <a:rPr lang="en-US" dirty="0" smtClean="0"/>
              <a:t>Many States will recognize validity of Common Law Marriages if the</a:t>
            </a:r>
            <a:r>
              <a:rPr lang="en-US" baseline="0" dirty="0" smtClean="0"/>
              <a:t> marriage began and was valid in a common law marriage state.  </a:t>
            </a:r>
          </a:p>
          <a:p>
            <a:endParaRPr lang="en-US" baseline="0" dirty="0" smtClean="0"/>
          </a:p>
          <a:p>
            <a:r>
              <a:rPr lang="en-US" b="1" baseline="0" dirty="0" smtClean="0"/>
              <a:t>New Mexico follows the Federal Filing rules and recognizes Common Law Marriages if Valid elsewhere</a:t>
            </a:r>
            <a:r>
              <a:rPr lang="en-US" baseline="0" dirty="0" smtClean="0"/>
              <a:t>.</a:t>
            </a:r>
          </a:p>
          <a:p>
            <a:endParaRPr lang="en-US" baseline="0" dirty="0" smtClean="0"/>
          </a:p>
          <a:p>
            <a:r>
              <a:rPr lang="en-US" baseline="0" dirty="0" smtClean="0"/>
              <a:t>3.3.12.12. FILING STATUS; TAXPAYER NAME:  </a:t>
            </a:r>
          </a:p>
          <a:p>
            <a:r>
              <a:rPr lang="en-US" baseline="0" dirty="0" smtClean="0"/>
              <a:t>A.	  A taxpayer filing a New Mexico income tax return shall use the same filing status for New Mexico purposes as for federal purposes for the taxable year. Spouses using the status "married filing jointly" for federal purposes must use the same status for New Mexico purposes; those using the status "married filing separately" for federal purposes must do likewise for New Mexico. </a:t>
            </a:r>
          </a:p>
          <a:p>
            <a:endParaRPr lang="en-US" baseline="0" dirty="0" smtClean="0"/>
          </a:p>
          <a:p>
            <a:r>
              <a:rPr lang="en-US" dirty="0" smtClean="0"/>
              <a:t>Review</a:t>
            </a:r>
            <a:r>
              <a:rPr lang="en-US" baseline="0" dirty="0" smtClean="0"/>
              <a:t> Exhibit 25.18.1-1 from the IRM</a:t>
            </a:r>
          </a:p>
          <a:p>
            <a:endParaRPr lang="en-US" dirty="0" smtClean="0"/>
          </a:p>
          <a:p>
            <a:r>
              <a:rPr lang="en-US" dirty="0" smtClean="0"/>
              <a:t>Domestic Partners</a:t>
            </a:r>
            <a:r>
              <a:rPr lang="en-US" baseline="0" dirty="0" smtClean="0"/>
              <a:t> in CA, NV, WA subject to state community property laws and required to split income on </a:t>
            </a:r>
            <a:r>
              <a:rPr lang="en-US" b="1" baseline="0" dirty="0" smtClean="0"/>
              <a:t>separately filed tax returns</a:t>
            </a:r>
            <a:r>
              <a:rPr lang="en-US" baseline="0" dirty="0" smtClean="0"/>
              <a:t>.  Registered Domestic Partners may not file joint returns.</a:t>
            </a:r>
          </a:p>
          <a:p>
            <a:endParaRPr lang="en-US" baseline="0" dirty="0" smtClean="0"/>
          </a:p>
          <a:p>
            <a:r>
              <a:rPr lang="en-US" baseline="0" dirty="0" smtClean="0"/>
              <a:t>WI allowed a declaration of domestic partnership.  Does not subject them to WI marital property statutes.  They don’t report income under community property laws.</a:t>
            </a:r>
          </a:p>
          <a:p>
            <a:endParaRPr lang="en-US" baseline="0" dirty="0" smtClean="0"/>
          </a:p>
          <a:p>
            <a:r>
              <a:rPr lang="en-US" baseline="0" dirty="0" smtClean="0"/>
              <a:t>Post the 16</a:t>
            </a:r>
            <a:r>
              <a:rPr lang="en-US" baseline="30000" dirty="0" smtClean="0"/>
              <a:t>th</a:t>
            </a:r>
            <a:r>
              <a:rPr lang="en-US" baseline="0" dirty="0" smtClean="0"/>
              <a:t> Amendment and the Revenue Act of 1948, you can imagine the contortions that taxpayers used to domicile in a community property state.</a:t>
            </a:r>
            <a:endParaRPr lang="en-US" dirty="0" smtClean="0"/>
          </a:p>
        </p:txBody>
      </p:sp>
      <p:sp>
        <p:nvSpPr>
          <p:cNvPr id="4" name="Slide Number Placeholder 3"/>
          <p:cNvSpPr>
            <a:spLocks noGrp="1"/>
          </p:cNvSpPr>
          <p:nvPr>
            <p:ph type="sldNum" sz="quarter" idx="10"/>
          </p:nvPr>
        </p:nvSpPr>
        <p:spPr/>
        <p:txBody>
          <a:bodyPr/>
          <a:lstStyle/>
          <a:p>
            <a:fld id="{D9E7A016-7128-4AD9-AD2A-C79853545D2A}"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2367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Prior to the Revenue Act</a:t>
            </a:r>
            <a:r>
              <a:rPr lang="en-US" baseline="0" dirty="0" smtClean="0"/>
              <a:t> of 1948, there were lots of attempts for common law couples to be domiciled in a community property state.  Some of the cases took years to wind their way thru the courts, so the dates on the case may be later than the Revenue Act.</a:t>
            </a:r>
            <a:endParaRPr lang="en-US" dirty="0" smtClean="0"/>
          </a:p>
          <a:p>
            <a:pPr defTabSz="931774">
              <a:defRPr/>
            </a:pPr>
            <a:endParaRPr lang="en-US" dirty="0" smtClean="0"/>
          </a:p>
          <a:p>
            <a:pPr defTabSz="931774">
              <a:defRPr/>
            </a:pPr>
            <a:r>
              <a:rPr lang="en-US" dirty="0" smtClean="0"/>
              <a:t>Sanders</a:t>
            </a:r>
            <a:r>
              <a:rPr lang="en-US" baseline="0" dirty="0" smtClean="0"/>
              <a:t> v. Sanders </a:t>
            </a:r>
            <a:r>
              <a:rPr lang="en-US" sz="1200" b="1" kern="1200" dirty="0" smtClean="0">
                <a:solidFill>
                  <a:schemeClr val="tx1"/>
                </a:solidFill>
                <a:effectLst/>
                <a:latin typeface="+mn-lt"/>
                <a:ea typeface="+mn-ea"/>
                <a:cs typeface="+mn-cs"/>
              </a:rPr>
              <a:t>(Pa. Super. Ct. 1944)</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Domicile of origin is presumed to continue until another state domicile has been acquired by actual residence coupled with intention of abandoning the domicile of origin: </a:t>
            </a:r>
            <a:r>
              <a:rPr lang="en-US" sz="1200" i="1" kern="1200" dirty="0" smtClean="0">
                <a:solidFill>
                  <a:schemeClr val="tx1"/>
                </a:solidFill>
                <a:effectLst/>
                <a:latin typeface="+mn-lt"/>
                <a:ea typeface="+mn-ea"/>
                <a:cs typeface="+mn-cs"/>
              </a:rPr>
              <a:t>Price v. Price,</a:t>
            </a:r>
            <a:r>
              <a:rPr lang="en-US" sz="1200" kern="1200" dirty="0" smtClean="0">
                <a:solidFill>
                  <a:schemeClr val="tx1"/>
                </a:solidFill>
                <a:effectLst/>
                <a:latin typeface="+mn-lt"/>
                <a:ea typeface="+mn-ea"/>
                <a:cs typeface="+mn-cs"/>
              </a:rPr>
              <a:t> 156 Pa. 617, 626, 27 A. 291. The proof of a change of domicile does not depend upon any particular fact but upon whether all the facts taken together tend to establish a new, fixed and permanent residence.</a:t>
            </a:r>
          </a:p>
          <a:p>
            <a:pPr defTabSz="931774">
              <a:defRPr/>
            </a:pPr>
            <a:endParaRPr lang="en-US" dirty="0" smtClean="0"/>
          </a:p>
          <a:p>
            <a:r>
              <a:rPr lang="en-US" sz="1200" i="1" kern="1200" dirty="0" smtClean="0">
                <a:solidFill>
                  <a:schemeClr val="tx1"/>
                </a:solidFill>
                <a:effectLst/>
                <a:latin typeface="+mn-lt"/>
                <a:ea typeface="+mn-ea"/>
                <a:cs typeface="+mn-cs"/>
              </a:rPr>
              <a:t>Petition of Oganesoff,</a:t>
            </a:r>
            <a:r>
              <a:rPr lang="en-US" sz="1200" kern="1200" dirty="0" smtClean="0">
                <a:solidFill>
                  <a:schemeClr val="tx1"/>
                </a:solidFill>
                <a:effectLst/>
                <a:latin typeface="+mn-lt"/>
                <a:ea typeface="+mn-ea"/>
                <a:cs typeface="+mn-cs"/>
              </a:rPr>
              <a:t> (S. D., Cal.) </a:t>
            </a:r>
            <a:r>
              <a:rPr lang="en-US" sz="1200" u="sng" kern="1200" dirty="0" smtClean="0">
                <a:solidFill>
                  <a:schemeClr val="tx1"/>
                </a:solidFill>
                <a:effectLst/>
                <a:latin typeface="+mn-lt"/>
                <a:ea typeface="+mn-ea"/>
                <a:cs typeface="+mn-cs"/>
                <a:hlinkClick r:id="rId3"/>
              </a:rPr>
              <a:t>20 F.2d 978</a:t>
            </a:r>
            <a:r>
              <a:rPr lang="en-US" sz="1200" kern="1200" dirty="0" smtClean="0">
                <a:solidFill>
                  <a:schemeClr val="tx1"/>
                </a:solidFill>
                <a:effectLst/>
                <a:latin typeface="+mn-lt"/>
                <a:ea typeface="+mn-ea"/>
                <a:cs typeface="+mn-cs"/>
              </a:rPr>
              <a:t>; 28 C. J. S. 33.  1927 Residence</a:t>
            </a:r>
            <a:r>
              <a:rPr lang="en-US" sz="1200" kern="1200" baseline="0" dirty="0" smtClean="0">
                <a:solidFill>
                  <a:schemeClr val="tx1"/>
                </a:solidFill>
                <a:effectLst/>
                <a:latin typeface="+mn-lt"/>
                <a:ea typeface="+mn-ea"/>
                <a:cs typeface="+mn-cs"/>
              </a:rPr>
              <a:t> case to satisfy immigration rule of residing in us for 5 years.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Immigrant came from Armenia and lived in US.</a:t>
            </a:r>
            <a:r>
              <a:rPr lang="en-US" sz="1200" kern="1200" baseline="0" dirty="0" smtClean="0">
                <a:solidFill>
                  <a:schemeClr val="tx1"/>
                </a:solidFill>
                <a:effectLst/>
                <a:latin typeface="+mn-lt"/>
                <a:ea typeface="+mn-ea"/>
                <a:cs typeface="+mn-cs"/>
              </a:rPr>
              <a:t>  Wife and family stayed in Armenia.  Wife move to Mexico.  Oganesoff visited often in Mexico….came and went from US.  When applied for residency, it was denied.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defTabSz="931774">
              <a:defRPr/>
            </a:pPr>
            <a:endParaRPr lang="en-US" dirty="0" smtClean="0"/>
          </a:p>
          <a:p>
            <a:r>
              <a:rPr lang="en-US" dirty="0" smtClean="0"/>
              <a:t>“The presumption is that a married man's residence is where his family resides, when the family resides at a permanent home and no separation has taken place. Gaddie v. Mann (C. C.) 147 F. 955; Cadwalader v. Howell, 18 N. J. Law, 138; Gilbert v. David, </a:t>
            </a:r>
            <a:r>
              <a:rPr lang="en-US" dirty="0" smtClean="0">
                <a:hlinkClick r:id="rId4"/>
              </a:rPr>
              <a:t>235 U.S. 561</a:t>
            </a:r>
            <a:r>
              <a:rPr lang="en-US" dirty="0" smtClean="0"/>
              <a:t>, 35 S.Ct. 164, 59 L. Ed. 360; Bangs v. Brewster, 111 Mass. 382; Sheehan v. Scott, 145 Cal. 684, 79 P. 350. The domicile or residence of origin of the petitioner was in the land of his birth. Delaware, etc., Railway Co. v. Petrowsky (C. C. A.) 250 F. 554.</a:t>
            </a:r>
          </a:p>
          <a:p>
            <a:r>
              <a:rPr lang="en-US" dirty="0" smtClean="0"/>
              <a:t>When a residence or domicile is once acquired, it continues until a new one takes its place. It is not lost merely by temporary absence, or temporary residence elsewhere, though that may be continued for a period of years. It is well settled that the domicile of origin easily reverts when lost, and for that reason is an important factor in determining actual residence.</a:t>
            </a:r>
          </a:p>
          <a:p>
            <a:pPr defTabSz="931774">
              <a:defRPr/>
            </a:pPr>
            <a:endParaRPr lang="en-US" dirty="0" smtClean="0"/>
          </a:p>
          <a:p>
            <a:pPr defTabSz="931774">
              <a:defRPr/>
            </a:pPr>
            <a:endParaRPr lang="en-US" dirty="0" smtClean="0"/>
          </a:p>
          <a:p>
            <a:pPr defTabSz="931774">
              <a:defRPr/>
            </a:pPr>
            <a:r>
              <a:rPr lang="en-US" dirty="0" smtClean="0"/>
              <a:t>Silvas v.  United States</a:t>
            </a:r>
            <a:r>
              <a:rPr lang="en-US" baseline="0" dirty="0" smtClean="0"/>
              <a:t>  </a:t>
            </a:r>
            <a:r>
              <a:rPr lang="en-US" dirty="0"/>
              <a:t>205 F.2d 444 (5th Cir. 1953)</a:t>
            </a:r>
          </a:p>
          <a:p>
            <a:endParaRPr lang="en-US" dirty="0" smtClean="0"/>
          </a:p>
          <a:p>
            <a:endParaRPr lang="en-US" dirty="0" smtClean="0"/>
          </a:p>
          <a:p>
            <a:pPr defTabSz="931774">
              <a:defRPr/>
            </a:pPr>
            <a:r>
              <a:rPr lang="en-US" dirty="0"/>
              <a:t>The trial court found that although Sivalls intended to make his domicile in Fort Worth, Texas, he did not couple this intent with actual residence there until July, 1946, and concluded that he was not domiciled in Texas during the years in question; that he was not entitled to the tax benefits of the community property laws of that state; and was not entitled to the refund sued for. These legal conclusions were properly applied to the facts. </a:t>
            </a:r>
          </a:p>
          <a:p>
            <a:pPr defTabSz="931774">
              <a:defRPr/>
            </a:pPr>
            <a:endParaRPr lang="en-US" dirty="0"/>
          </a:p>
          <a:p>
            <a:endParaRPr lang="en-US" dirty="0"/>
          </a:p>
          <a:p>
            <a:r>
              <a:rPr lang="en-US" dirty="0"/>
              <a:t> PENTLAND v. COMMISSIONER OF INTERNAL REVENUE   11 T.C. 116 (T.C. 1948) </a:t>
            </a:r>
          </a:p>
          <a:p>
            <a:endParaRPr lang="en-US" dirty="0"/>
          </a:p>
          <a:p>
            <a:r>
              <a:rPr lang="en-US" dirty="0"/>
              <a:t>Applying the established principles of law as to domicile to the essentially undisputed facts here, we find a situation which may be briefly summarized as follows: Petitioner, while serving in the military forces of the United States, was detailed for duty at a military air base near Fort Worth, Texas; he rented a house and established his family in the latter city; he opened a checking account, rented a safe deposit vault, where he kept his securities, established credit accounts with local merchants, joined social clubs, made some investments in oil properties, and voted at least once, in an election in 1944 when he became qualified to do so. All of such facts, with the exception of voting, evidence a conduct both natural and consistent with temporary residence. The more so, since petitioner was financially well off and enjoyed a large annual income. Of course, the self-serving declarations of petitioner that he intended to change his domicile to Forth Worth are to be weighed in the light of all the circumstances. </a:t>
            </a:r>
          </a:p>
          <a:p>
            <a:endParaRPr lang="en-US" dirty="0"/>
          </a:p>
          <a:p>
            <a:r>
              <a:rPr lang="en-US" dirty="0"/>
              <a:t>Petitioner belonged to several social clubs in Florida. He did not resign his membership. The reason given was that membership fees were waived in the case of members who were in the military service. Even so, we think that, if petitioner intended to abandon his established domicile in Florida, the natural impulse would have been to so inform his social associates. Other evidence which we think has an important bearing on petitioner's intention is the fact that within two weeks of his discharge from the military service he placed his household goods and personal effects in storage and left for Florida; he claimed and received from the Government the expense of his transportation back to Florida; and, having returned to Florida, he remained there. </a:t>
            </a:r>
          </a:p>
          <a:p>
            <a:endParaRPr lang="en-US" dirty="0"/>
          </a:p>
          <a:p>
            <a:r>
              <a:rPr lang="en-US" dirty="0"/>
              <a:t>Earlier in this opinion we referred to the fact that petitioner, on at least one occasion, voted in the election while living in Fort Worth. Although "voting" is important evidence on the issue of domicile, it is not decisive if all the circumstances lead to an opposite conclusion. </a:t>
            </a:r>
            <a:r>
              <a:rPr lang="en-US" i="1" dirty="0"/>
              <a:t>District of Columbia </a:t>
            </a:r>
            <a:r>
              <a:rPr lang="en-US" dirty="0"/>
              <a:t>v. </a:t>
            </a:r>
            <a:r>
              <a:rPr lang="en-US" i="1" dirty="0"/>
              <a:t>Murphy, </a:t>
            </a:r>
            <a:r>
              <a:rPr lang="en-US" dirty="0"/>
              <a:t>314 U.S. 441, 456.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Smith v Smith </a:t>
            </a:r>
            <a:r>
              <a:rPr lang="en-US" sz="1200" b="1" kern="1200" dirty="0" smtClean="0">
                <a:solidFill>
                  <a:schemeClr val="tx1"/>
                </a:solidFill>
                <a:effectLst/>
                <a:latin typeface="+mn-lt"/>
                <a:ea typeface="+mn-ea"/>
                <a:cs typeface="+mn-cs"/>
              </a:rPr>
              <a:t>206 Pa. Superior Ct. 310 (1965)  </a:t>
            </a:r>
            <a:r>
              <a:rPr lang="en-US" sz="1200" b="0" kern="1200" dirty="0" smtClean="0">
                <a:solidFill>
                  <a:schemeClr val="tx1"/>
                </a:solidFill>
                <a:effectLst/>
                <a:latin typeface="+mn-lt"/>
                <a:ea typeface="+mn-ea"/>
                <a:cs typeface="+mn-cs"/>
              </a:rPr>
              <a:t>Divorce</a:t>
            </a:r>
            <a:r>
              <a:rPr lang="en-US" sz="1200" b="0" kern="1200" baseline="0" dirty="0" smtClean="0">
                <a:solidFill>
                  <a:schemeClr val="tx1"/>
                </a:solidFill>
                <a:effectLst/>
                <a:latin typeface="+mn-lt"/>
                <a:ea typeface="+mn-ea"/>
                <a:cs typeface="+mn-cs"/>
              </a:rPr>
              <a:t> Case.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domicile is meant the place where a person has his true, fixed, permanent home and principal establishment, to which whenever he is absent he has the intention of returning</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29576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and Cindy changed domiciles.</a:t>
            </a:r>
            <a:r>
              <a:rPr lang="en-US" baseline="0" dirty="0" smtClean="0"/>
              <a:t>  They intended to live in Holland, even though they kept their ABQ bank and house.  John’s son attended school in Holland.  They paid Dutch taxes and filed a US tax return with Foreign Income Exclusions.</a:t>
            </a:r>
          </a:p>
          <a:p>
            <a:endParaRPr lang="en-US" baseline="0" dirty="0" smtClean="0"/>
          </a:p>
          <a:p>
            <a:r>
              <a:rPr lang="en-US" baseline="0" dirty="0" smtClean="0"/>
              <a:t>Carly paid Swiss taxes.  She did not buy a car or get a new license.  The contract was “short term” and she failed to meet the residency test for income exclusion.  Her husband remained in California.  Her intent was always to return to California to be with her husband.  Carly did not change domiciles.</a:t>
            </a:r>
          </a:p>
          <a:p>
            <a:endParaRPr lang="en-US" baseline="0" dirty="0" smtClean="0"/>
          </a:p>
          <a:p>
            <a:r>
              <a:rPr lang="en-US" baseline="0" dirty="0" smtClean="0"/>
              <a:t>Chris moved and returned to ABQ due to marital problems.  Shortly after returning, Chris and his wife divorced.  Upon returning, Chris filed his NM tax return as 1</a:t>
            </a:r>
            <a:r>
              <a:rPr lang="en-US" baseline="30000" dirty="0" smtClean="0"/>
              <a:t>st</a:t>
            </a:r>
            <a:r>
              <a:rPr lang="en-US" baseline="0" dirty="0" smtClean="0"/>
              <a:t> year Resident.  NM TRD may challenge Chris’s intent.  </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9557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and Bob were legally married because SCOTUS</a:t>
            </a:r>
            <a:r>
              <a:rPr lang="en-US" baseline="0" dirty="0" smtClean="0"/>
              <a:t> ruled same sex marriage was legal.</a:t>
            </a:r>
          </a:p>
          <a:p>
            <a:endParaRPr lang="en-US" baseline="0" dirty="0" smtClean="0"/>
          </a:p>
          <a:p>
            <a:r>
              <a:rPr lang="en-US" baseline="0" dirty="0" smtClean="0"/>
              <a:t>Betty and Grace were married in California before the SCOTUS ruling.  They could not file a joint return for Federal Tax Purposes, therefore they filed as single.  Thus the marital community did not begin until June 15, 2015.</a:t>
            </a:r>
          </a:p>
          <a:p>
            <a:endParaRPr lang="en-US" baseline="0" dirty="0" smtClean="0"/>
          </a:p>
          <a:p>
            <a:r>
              <a:rPr lang="en-US" baseline="0" dirty="0" smtClean="0"/>
              <a:t>In 2008, had they been California Residents they would have filed :</a:t>
            </a:r>
          </a:p>
          <a:p>
            <a:endParaRPr lang="en-US" dirty="0"/>
          </a:p>
          <a:p>
            <a:r>
              <a:rPr lang="en-US" dirty="0"/>
              <a:t> Same-sex married individual or registered domestic partners (RDPs) who file single for federal </a:t>
            </a:r>
            <a:r>
              <a:rPr lang="en-US" b="1" dirty="0"/>
              <a:t>must file </a:t>
            </a:r>
            <a:r>
              <a:rPr lang="en-US" dirty="0"/>
              <a:t>married/RDP filing jointly or married/RDP filing separately for California.</a:t>
            </a:r>
          </a:p>
          <a:p>
            <a:endParaRPr lang="en-US" dirty="0"/>
          </a:p>
          <a:p>
            <a:r>
              <a:rPr lang="en-US" dirty="0"/>
              <a:t>Therefore the marital community began July 4, 2008.</a:t>
            </a:r>
          </a:p>
          <a:p>
            <a:endParaRPr lang="en-US" dirty="0"/>
          </a:p>
          <a:p>
            <a:r>
              <a:rPr lang="en-US" dirty="0"/>
              <a:t>OK….I am not a lawyer so I can’t give you legal advice.  This is my opinion only, but if I had to separate community property from separate property…I would use the 2008 date.</a:t>
            </a:r>
          </a:p>
        </p:txBody>
      </p:sp>
      <p:sp>
        <p:nvSpPr>
          <p:cNvPr id="4" name="Slide Number Placeholder 3"/>
          <p:cNvSpPr>
            <a:spLocks noGrp="1"/>
          </p:cNvSpPr>
          <p:nvPr>
            <p:ph type="sldNum" sz="quarter" idx="10"/>
          </p:nvPr>
        </p:nvSpPr>
        <p:spPr/>
        <p:txBody>
          <a:bodyPr/>
          <a:lstStyle/>
          <a:p>
            <a:fld id="{D9E7A016-7128-4AD9-AD2A-C79853545D2A}" type="slidenum">
              <a:rPr lang="en-US" smtClean="0"/>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5200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Babylon, Egypt, Greece, &amp; had some features of Community Property</a:t>
            </a:r>
          </a:p>
          <a:p>
            <a:pPr lvl="1"/>
            <a:r>
              <a:rPr lang="en-US" dirty="0" smtClean="0"/>
              <a:t>2000 BC – 600 AD</a:t>
            </a:r>
          </a:p>
          <a:p>
            <a:pPr lvl="1"/>
            <a:r>
              <a:rPr lang="en-US" dirty="0" smtClean="0"/>
              <a:t>Code of Hammurabi protected wives </a:t>
            </a:r>
          </a:p>
          <a:p>
            <a:pPr lvl="2"/>
            <a:r>
              <a:rPr lang="en-US" dirty="0" smtClean="0"/>
              <a:t>138. If a free man wishes to divorce his wife who has had no children, he must pay her a settlement equal to the value of the gifts he gave her father when they were married plus the dowry she brought from her father's house; by paying this settlement he divorces her.</a:t>
            </a:r>
            <a:br>
              <a:rPr lang="en-US" dirty="0" smtClean="0"/>
            </a:br>
            <a:r>
              <a:rPr lang="en-US" dirty="0" smtClean="0"/>
              <a:t>139. If the free man had given her father no gifts, this part of his settlement shall amount to one-half kilogram of silver.</a:t>
            </a:r>
            <a:br>
              <a:rPr lang="en-US" dirty="0" smtClean="0"/>
            </a:br>
            <a:r>
              <a:rPr lang="en-US" dirty="0" smtClean="0"/>
              <a:t>140. If the man is a civil-servant, he shall pay one-sixth of a kilogram of</a:t>
            </a:r>
            <a:r>
              <a:rPr lang="en-US" baseline="0" dirty="0" smtClean="0"/>
              <a:t> silver.</a:t>
            </a:r>
            <a:r>
              <a:rPr lang="en-US" dirty="0" smtClean="0"/>
              <a:t/>
            </a:r>
            <a:br>
              <a:rPr lang="en-US" dirty="0" smtClean="0"/>
            </a:br>
            <a:r>
              <a:rPr lang="en-US" dirty="0" smtClean="0"/>
              <a:t>141. If a free man's wife wishes to divorce him, the man may divorce her and give her no settlement. If the man does not wish to divorce her, he may marry another woman and keep his first wife in his house as a slave.</a:t>
            </a:r>
            <a:br>
              <a:rPr lang="en-US" dirty="0" smtClean="0"/>
            </a:br>
            <a:r>
              <a:rPr lang="en-US" dirty="0" smtClean="0"/>
              <a:t>142. If a woman wishes to divorce her husband and refuses him sexual rights, an inquiry shall be held. If she has not committed adultery but her husband has, she may take her dowry and return to her father's house</a:t>
            </a:r>
          </a:p>
          <a:p>
            <a:pPr lvl="0"/>
            <a:r>
              <a:rPr lang="en-US" baseline="0" dirty="0" smtClean="0"/>
              <a:t>        </a:t>
            </a:r>
          </a:p>
          <a:p>
            <a:pPr lvl="0"/>
            <a:r>
              <a:rPr lang="en-US" baseline="0" dirty="0" smtClean="0"/>
              <a:t> Grecian Code of Gortyn </a:t>
            </a:r>
            <a:r>
              <a:rPr lang="en-US" baseline="0" dirty="0" smtClean="0"/>
              <a:t>(Crete)  </a:t>
            </a:r>
            <a:r>
              <a:rPr lang="en-US" baseline="0" dirty="0" smtClean="0"/>
              <a:t>450 BCE</a:t>
            </a:r>
          </a:p>
          <a:p>
            <a:pPr lvl="0"/>
            <a:endParaRPr lang="en-US" b="1" baseline="0" dirty="0" smtClean="0"/>
          </a:p>
          <a:p>
            <a:pPr lvl="0"/>
            <a:r>
              <a:rPr lang="en-US" b="0" i="1" dirty="0" smtClean="0"/>
              <a:t>IV. If a husband and wife be divorced, she shall have her own property that she came with to her husband, and the half of the income if it be from her own property, and whatever she has woven, the half, whatever it may be, and five staters, if her husband be the cause of her dismissal; but if the husband deny that he was the cause, the judge shall decide. . .</a:t>
            </a:r>
            <a:endParaRPr lang="en-US" b="0" dirty="0" smtClean="0"/>
          </a:p>
          <a:p>
            <a:pPr lvl="1"/>
            <a:endParaRPr lang="en-US" dirty="0" smtClean="0"/>
          </a:p>
          <a:p>
            <a:pPr lvl="0"/>
            <a:r>
              <a:rPr lang="en-US" dirty="0" smtClean="0"/>
              <a:t>Roman</a:t>
            </a:r>
            <a:r>
              <a:rPr lang="en-US" baseline="0" dirty="0" smtClean="0"/>
              <a:t> Law</a:t>
            </a:r>
          </a:p>
          <a:p>
            <a:pPr lvl="1"/>
            <a:endParaRPr lang="en-US" dirty="0" smtClean="0"/>
          </a:p>
          <a:p>
            <a:r>
              <a:rPr lang="en-US" dirty="0" smtClean="0"/>
              <a:t>Many Community Property “States” derive laws from Rome</a:t>
            </a:r>
          </a:p>
          <a:p>
            <a:pPr lvl="1"/>
            <a:r>
              <a:rPr lang="en-US" dirty="0" smtClean="0"/>
              <a:t>With Manus</a:t>
            </a:r>
          </a:p>
          <a:p>
            <a:pPr lvl="2"/>
            <a:r>
              <a:rPr lang="en-US" dirty="0" smtClean="0"/>
              <a:t>Wife subject completely to Husband</a:t>
            </a:r>
          </a:p>
          <a:p>
            <a:pPr lvl="2"/>
            <a:r>
              <a:rPr lang="en-US" dirty="0" smtClean="0"/>
              <a:t>No “wifely” possessions</a:t>
            </a:r>
          </a:p>
          <a:p>
            <a:pPr lvl="2"/>
            <a:r>
              <a:rPr lang="en-US" dirty="0" smtClean="0"/>
              <a:t>No Common Fund </a:t>
            </a:r>
            <a:r>
              <a:rPr lang="en-US" i="1" dirty="0" smtClean="0"/>
              <a:t>Held Jointly</a:t>
            </a:r>
          </a:p>
          <a:p>
            <a:pPr lvl="1"/>
            <a:r>
              <a:rPr lang="en-US" dirty="0" smtClean="0"/>
              <a:t>Without Manus</a:t>
            </a:r>
          </a:p>
          <a:p>
            <a:pPr lvl="2"/>
            <a:r>
              <a:rPr lang="en-US" dirty="0" smtClean="0"/>
              <a:t>Wife could hold separate property &gt; She kept her property and only contributed her dowry to husband</a:t>
            </a:r>
          </a:p>
          <a:p>
            <a:pPr lvl="2"/>
            <a:r>
              <a:rPr lang="en-US" dirty="0" smtClean="0"/>
              <a:t>legal independence</a:t>
            </a:r>
          </a:p>
          <a:p>
            <a:pPr lvl="2"/>
            <a:r>
              <a:rPr lang="en-US" dirty="0" smtClean="0"/>
              <a:t>No need for Community Property since W</a:t>
            </a:r>
            <a:r>
              <a:rPr lang="en-US" baseline="0" dirty="0" smtClean="0"/>
              <a:t> had effective control over her property.</a:t>
            </a:r>
          </a:p>
          <a:p>
            <a:pPr lvl="2"/>
            <a:endParaRPr lang="en-US" dirty="0" smtClean="0"/>
          </a:p>
          <a:p>
            <a:r>
              <a:rPr lang="en-US" dirty="0" smtClean="0"/>
              <a:t>Origin of our Community Property Laws from Germanic Customs</a:t>
            </a:r>
            <a:r>
              <a:rPr lang="en-US" baseline="0" dirty="0" smtClean="0"/>
              <a:t> and Folk Laws</a:t>
            </a:r>
            <a:endParaRPr lang="en-US" dirty="0" smtClean="0"/>
          </a:p>
          <a:p>
            <a:pPr lvl="1"/>
            <a:r>
              <a:rPr lang="en-US" dirty="0" smtClean="0"/>
              <a:t>Roman origins </a:t>
            </a:r>
          </a:p>
          <a:p>
            <a:pPr lvl="1"/>
            <a:r>
              <a:rPr lang="en-US" dirty="0" smtClean="0"/>
              <a:t>Evolved until wife had right to inherit gifts from father and property from Husband</a:t>
            </a:r>
          </a:p>
          <a:p>
            <a:pPr lvl="1"/>
            <a:r>
              <a:rPr lang="en-US" dirty="0" smtClean="0"/>
              <a:t>“Immovables” protected</a:t>
            </a:r>
          </a:p>
          <a:p>
            <a:pPr lvl="1"/>
            <a:r>
              <a:rPr lang="en-US" dirty="0" smtClean="0"/>
              <a:t>Essentially</a:t>
            </a:r>
            <a:r>
              <a:rPr lang="en-US" baseline="0" dirty="0" smtClean="0"/>
              <a:t> 2 ownership estates</a:t>
            </a:r>
          </a:p>
          <a:p>
            <a:r>
              <a:rPr lang="en-US" dirty="0" smtClean="0"/>
              <a:t>Germanic</a:t>
            </a:r>
            <a:r>
              <a:rPr lang="en-US" baseline="0" dirty="0" smtClean="0"/>
              <a:t> Tribes influenced by Rome in 300 to 400ish AD</a:t>
            </a:r>
          </a:p>
          <a:p>
            <a:r>
              <a:rPr lang="en-US" baseline="0" dirty="0" smtClean="0"/>
              <a:t>Started out “with manus”</a:t>
            </a:r>
          </a:p>
          <a:p>
            <a:r>
              <a:rPr lang="en-US" baseline="0" dirty="0" smtClean="0"/>
              <a:t>Wife technically “owned”, but husband had absolute control.</a:t>
            </a:r>
          </a:p>
          <a:p>
            <a:r>
              <a:rPr lang="en-US" baseline="0" dirty="0" smtClean="0"/>
              <a:t>Husband denied right to sell “immovables” without wife consent</a:t>
            </a:r>
            <a:endParaRPr lang="en-US" dirty="0" smtClean="0"/>
          </a:p>
          <a:p>
            <a:pPr lvl="1"/>
            <a:endParaRPr lang="en-US" dirty="0" smtClean="0"/>
          </a:p>
          <a:p>
            <a:r>
              <a:rPr lang="en-US" dirty="0" smtClean="0"/>
              <a:t>Much</a:t>
            </a:r>
            <a:r>
              <a:rPr lang="en-US" baseline="0" dirty="0" smtClean="0"/>
              <a:t> of the source material on the history of Community Property was written in the late 1800s to approximately 1965 or so.  Much of the language of the documents are politically incorrect by today’s standards, but were relevant during the period.</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58417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become very important during divorce cases.  If John has a pension, then Annie may be entitled to some of the pension/retirement.</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5920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 final decree can not be made retroactive</a:t>
            </a:r>
            <a:r>
              <a:rPr lang="en-US" baseline="0" dirty="0" smtClean="0"/>
              <a:t> to a prior completed tax year for federal income taxes.  See Brent v. Commissioner, 630 F. 2d 356 (5</a:t>
            </a:r>
            <a:r>
              <a:rPr lang="en-US" baseline="30000" dirty="0" smtClean="0"/>
              <a:t>th</a:t>
            </a:r>
            <a:r>
              <a:rPr lang="en-US" baseline="0" dirty="0" smtClean="0"/>
              <a:t> Cir. 1980).</a:t>
            </a:r>
          </a:p>
          <a:p>
            <a:pPr defTabSz="931774">
              <a:defRPr/>
            </a:pPr>
            <a:endParaRPr lang="en-US" dirty="0" smtClean="0"/>
          </a:p>
          <a:p>
            <a:r>
              <a:rPr lang="en-US" dirty="0" smtClean="0"/>
              <a:t>“</a:t>
            </a:r>
            <a:r>
              <a:rPr lang="en-US" b="1" dirty="0" smtClean="0"/>
              <a:t>Once again we consider the plight of a Louisiana ex-wife </a:t>
            </a:r>
            <a:r>
              <a:rPr lang="en-US" dirty="0" smtClean="0"/>
              <a:t>who is assessed with an income tax deficiency on one-half of that part of her former husband's community earnings received by him </a:t>
            </a:r>
            <a:r>
              <a:rPr lang="en-US" b="1" dirty="0" smtClean="0"/>
              <a:t>prior to the termination of the marital community and never paid to her</a:t>
            </a:r>
            <a:r>
              <a:rPr lang="en-US" dirty="0" smtClean="0"/>
              <a:t>. Concluding that Louisiana law made the income belong to the spouses in equal shares and, therefore, permits the imposition of the tax, we reverse the contrary conclusions of the Tax Court, 70 T.C. 775, and remand for further proceedings.”</a:t>
            </a:r>
            <a:endParaRPr lang="en-US" baseline="0" dirty="0" smtClean="0"/>
          </a:p>
          <a:p>
            <a:endParaRPr lang="en-US" baseline="0" dirty="0" smtClean="0"/>
          </a:p>
          <a:p>
            <a:r>
              <a:rPr lang="en-US" dirty="0" smtClean="0"/>
              <a:t>“</a:t>
            </a:r>
            <a:r>
              <a:rPr lang="en-US" b="1" dirty="0" smtClean="0"/>
              <a:t>The mere filing of a divorce petition in Louisiana makes no change in the community</a:t>
            </a:r>
            <a:r>
              <a:rPr lang="en-US" dirty="0" smtClean="0"/>
              <a:t>. Only the divorce decree effects its termination. On December 31, 1970, the community between Mrs. Brent and Dr. Brent was still in existence. On that date she owned one-half of the community income, although her ownership was potentially subject to divestiture, and, in accordance with the annual accounting principle, she was taxable on what she then owned. This is the teaching of Mitchell. The final divorce decree was not a pro forma recognition of a state of facts that actually existed on the day the petition was filed. The entry of the final decree was an act of independent significance that terminated the community when it was entered. Although the decree is given retroactive effect, under the annual accounting principle effective in federal tax cases, it did not alter the federal tax treatment of income earned in a prior year. </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224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New Mexico:</a:t>
            </a:r>
          </a:p>
          <a:p>
            <a:r>
              <a:rPr lang="en-US" dirty="0" smtClean="0"/>
              <a:t>40-3-10  Priorities for satisfaction of </a:t>
            </a:r>
            <a:r>
              <a:rPr lang="en-US" b="1" dirty="0" smtClean="0"/>
              <a:t>separate</a:t>
            </a:r>
            <a:r>
              <a:rPr lang="en-US" dirty="0" smtClean="0"/>
              <a:t> debts</a:t>
            </a:r>
          </a:p>
          <a:p>
            <a:r>
              <a:rPr lang="en-US" dirty="0" smtClean="0"/>
              <a:t>A. The separate debt of a spouse shall be </a:t>
            </a:r>
            <a:r>
              <a:rPr lang="en-US" b="1" dirty="0" smtClean="0"/>
              <a:t>satisfied first from the debtor spouse's separate property, excluding that spouse's interest in property in which each of the spouses owns an undivided equal interest as a joint tenant or tenant in common</a:t>
            </a:r>
            <a:r>
              <a:rPr lang="en-US" dirty="0" smtClean="0"/>
              <a:t>. Should such property be insufficient, then the </a:t>
            </a:r>
            <a:r>
              <a:rPr lang="en-US" b="1" dirty="0" smtClean="0"/>
              <a:t>debt shall be satisfied from the debtor spouse's one-half interest in the community property</a:t>
            </a:r>
            <a:r>
              <a:rPr lang="en-US" dirty="0" smtClean="0"/>
              <a:t> or in property in which each spouse owns an undivided equal interest as a joint tenant or tenant in common, excluding the residence of the spouses. Should such property be insufficient, then the </a:t>
            </a:r>
            <a:r>
              <a:rPr lang="en-US" b="1" dirty="0" smtClean="0"/>
              <a:t>debt shall be satisfied from the debtor spouse's interest in the residence of the spouse</a:t>
            </a:r>
            <a:r>
              <a:rPr lang="en-US" dirty="0" smtClean="0"/>
              <a:t>s, except as provided in Subsection B of this section or Section 42-10-9 NMSA 1978. </a:t>
            </a:r>
            <a:r>
              <a:rPr lang="en-US" b="1" dirty="0" smtClean="0"/>
              <a:t>Neither spouse's interest in community property or separate property shall be liable for the separate debt of the other spouse. </a:t>
            </a:r>
          </a:p>
          <a:p>
            <a:endParaRPr lang="en-US" dirty="0" smtClean="0"/>
          </a:p>
          <a:p>
            <a:r>
              <a:rPr lang="en-US" dirty="0" smtClean="0"/>
              <a:t>B.  Unless both spouses join in writing in the creation of the underlying debt or obligation incurred after the marriage, a judgment or other process arising out of such post-marital debt against one spouse alone or both spouses shall not create a lien or otherwise be subject to execution against the interest of the nonjoining spouse in the marital residence, whether held by the spouses as community property, joint tenants or tenants in common. </a:t>
            </a:r>
          </a:p>
          <a:p>
            <a:endParaRPr lang="en-US" dirty="0" smtClean="0"/>
          </a:p>
          <a:p>
            <a:r>
              <a:rPr lang="en-US" dirty="0" smtClean="0"/>
              <a:t>40-3-11  Priorities for satisfaction of </a:t>
            </a:r>
            <a:r>
              <a:rPr lang="en-US" b="1" dirty="0" smtClean="0"/>
              <a:t>community debt</a:t>
            </a:r>
          </a:p>
          <a:p>
            <a:r>
              <a:rPr lang="en-US" dirty="0" smtClean="0"/>
              <a:t>A. Community debts shall be satisfied </a:t>
            </a:r>
            <a:r>
              <a:rPr lang="en-US" b="1" dirty="0" smtClean="0"/>
              <a:t>first from all community property </a:t>
            </a:r>
            <a:r>
              <a:rPr lang="en-US" dirty="0" smtClean="0"/>
              <a:t>and all property in which each spouse owns an undivided equal interest as a joint tenant or tenant in common, excluding the residence of the spouses. Should such property be insufficient, community debts shall then be satisfied from the residence of the spouses, except as provided in Subsection B of this section or Section 42-10-9 NMSA 1978. </a:t>
            </a:r>
            <a:r>
              <a:rPr lang="en-US" b="1" dirty="0" smtClean="0"/>
              <a:t>Should such property be insufficient, only the separate property of the spouse who contracted or incurred the debt shall be liable for its satisfaction. </a:t>
            </a:r>
            <a:r>
              <a:rPr lang="en-US" dirty="0" smtClean="0"/>
              <a:t>If both spouses contracted or incurred the debt, the separate property of both spouses is jointly and severally liable for its satisfaction. </a:t>
            </a:r>
          </a:p>
          <a:p>
            <a:endParaRPr lang="en-US" dirty="0" smtClean="0"/>
          </a:p>
          <a:p>
            <a:endParaRPr lang="en-US" dirty="0" smtClean="0"/>
          </a:p>
          <a:p>
            <a:r>
              <a:rPr lang="en-US" dirty="0" smtClean="0"/>
              <a:t>40-4-7. Proceedings; spousal support; support of children; division of property. </a:t>
            </a:r>
          </a:p>
          <a:p>
            <a:r>
              <a:rPr lang="en-US" dirty="0" smtClean="0"/>
              <a:t>B.   On final hearing, the court:</a:t>
            </a:r>
          </a:p>
          <a:p>
            <a:r>
              <a:rPr lang="en-US" dirty="0" smtClean="0"/>
              <a:t>may allow either party such a reasonable portion of the spouse's property or such a reasonable sum of money to be paid by either spouse either in a single sum or in installments, as spousal support as under the circumstances of the case may seem just and proper, including a court award of:</a:t>
            </a:r>
          </a:p>
          <a:p>
            <a:endParaRPr lang="en-US" dirty="0" smtClean="0"/>
          </a:p>
          <a:p>
            <a:endParaRPr lang="en-US" dirty="0" smtClean="0"/>
          </a:p>
          <a:p>
            <a:r>
              <a:rPr lang="en-US" b="1" dirty="0" smtClean="0"/>
              <a:t>40-4-14. Allowance in property; appointment and removal of guardian. </a:t>
            </a:r>
            <a:endParaRPr lang="en-US" dirty="0" smtClean="0"/>
          </a:p>
          <a:p>
            <a:r>
              <a:rPr lang="en-US" dirty="0" smtClean="0"/>
              <a:t>In proceedings for the dissolution of marriage, separation or support between husband and wife, the court may make an allowance of certain property or properties of either party or of both parties for the maintenance, education and support of the minor children of the parties, and may vest title to the part of the property so allowed in a conservator appointed by the court. The conservator must qualify and serve in such capacity as provided in Sections 5-101 through 5-502 [ </a:t>
            </a:r>
            <a:r>
              <a:rPr lang="en-US" dirty="0" smtClean="0">
                <a:hlinkClick r:id="rId3"/>
              </a:rPr>
              <a:t>45-5-101</a:t>
            </a:r>
            <a:r>
              <a:rPr lang="en-US" dirty="0" smtClean="0"/>
              <a:t> to </a:t>
            </a:r>
            <a:r>
              <a:rPr lang="en-US" dirty="0" smtClean="0">
                <a:hlinkClick r:id="rId4"/>
              </a:rPr>
              <a:t>45-5-502</a:t>
            </a:r>
            <a:r>
              <a:rPr lang="en-US" dirty="0" smtClean="0"/>
              <a:t> NMSA 1978] of the Probate Code. </a:t>
            </a:r>
          </a:p>
          <a:p>
            <a:endParaRPr lang="en-US" dirty="0" smtClean="0"/>
          </a:p>
          <a:p>
            <a:endParaRPr lang="en-US" dirty="0" smtClean="0"/>
          </a:p>
          <a:p>
            <a:r>
              <a:rPr lang="en-US" dirty="0" smtClean="0"/>
              <a:t>Joint income vs Separate Income depends on state</a:t>
            </a:r>
            <a:r>
              <a:rPr lang="en-US" baseline="0" dirty="0" smtClean="0"/>
              <a:t> and the laws regarding separation vs divorce.  CA and WA, separation before divorce continues community income.</a:t>
            </a:r>
            <a:endParaRPr lang="en-US" dirty="0" smtClean="0"/>
          </a:p>
          <a:p>
            <a:endParaRPr lang="en-US" dirty="0" smtClean="0"/>
          </a:p>
          <a:p>
            <a:endParaRPr lang="en-US" dirty="0" smtClean="0"/>
          </a:p>
          <a:p>
            <a:r>
              <a:rPr lang="en-US" dirty="0" smtClean="0"/>
              <a:t>4A-102</a:t>
            </a:r>
            <a:r>
              <a:rPr lang="en-US" baseline="0" dirty="0" smtClean="0"/>
              <a:t> Petition for dissolution of marriage (without children) :</a:t>
            </a:r>
          </a:p>
          <a:p>
            <a:endParaRPr lang="en-US" baseline="0" dirty="0" smtClean="0"/>
          </a:p>
          <a:p>
            <a:r>
              <a:rPr lang="en-US" baseline="0" dirty="0" smtClean="0"/>
              <a:t>7.  Any Community Property of the parties should be </a:t>
            </a:r>
            <a:r>
              <a:rPr lang="en-US" b="1" baseline="0" dirty="0" smtClean="0"/>
              <a:t>equitably</a:t>
            </a:r>
            <a:r>
              <a:rPr lang="en-US" baseline="0" dirty="0" smtClean="0"/>
              <a:t> divided.</a:t>
            </a:r>
          </a:p>
          <a:p>
            <a:r>
              <a:rPr lang="en-US" baseline="0" dirty="0" smtClean="0"/>
              <a:t>8.  Any Community Property Debts of the parties should be </a:t>
            </a:r>
            <a:r>
              <a:rPr lang="en-US" b="1" baseline="0" dirty="0" smtClean="0"/>
              <a:t>equitably</a:t>
            </a:r>
            <a:r>
              <a:rPr lang="en-US" baseline="0" dirty="0" smtClean="0"/>
              <a:t> divided</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27223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Table 25.18.1-1 from the IRM.</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6739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40-3-8A.   "Separate property" means:    </a:t>
            </a:r>
          </a:p>
          <a:p>
            <a:r>
              <a:rPr lang="en-US" dirty="0"/>
              <a:t>(1)   property acquired by either spouse before marriage or after entry of a decree of dissolution of marriage;    </a:t>
            </a:r>
          </a:p>
          <a:p>
            <a:r>
              <a:rPr lang="en-US" dirty="0"/>
              <a:t>(2)   property acquired after entry of a decree entered pursuant to </a:t>
            </a:r>
            <a:r>
              <a:rPr lang="en-US" dirty="0">
                <a:hlinkClick r:id="rId3"/>
              </a:rPr>
              <a:t>Section 40-4-3</a:t>
            </a:r>
            <a:r>
              <a:rPr lang="en-US" dirty="0"/>
              <a:t> NMSA 1978, unless the decree provides otherwise;    </a:t>
            </a:r>
          </a:p>
          <a:p>
            <a:r>
              <a:rPr lang="en-US" dirty="0"/>
              <a:t>(3)   property designated as separate property by a judgment or decree of any court having jurisdiction;    </a:t>
            </a:r>
          </a:p>
          <a:p>
            <a:r>
              <a:rPr lang="en-US" dirty="0"/>
              <a:t>(4)   property acquired by either spouse by gift, bequest, devise or descent; and    </a:t>
            </a:r>
          </a:p>
          <a:p>
            <a:r>
              <a:rPr lang="en-US" dirty="0"/>
              <a:t>(5)   property designated as separate property by a written agreement between the spouses, including a deed or other written agreement concerning property held by the spouses as joint tenants or tenants in common in which the property is designated as separate property.    </a:t>
            </a:r>
          </a:p>
          <a:p>
            <a:endParaRPr lang="en-US" dirty="0" smtClean="0"/>
          </a:p>
          <a:p>
            <a:pPr defTabSz="931774">
              <a:defRPr/>
            </a:pPr>
            <a:r>
              <a:rPr lang="en-US" dirty="0"/>
              <a:t>B.   Except as provided in Subsection C of this section, "</a:t>
            </a:r>
            <a:r>
              <a:rPr lang="en-US" b="1" dirty="0"/>
              <a:t>community property" means property acquired by either or both spouses during marriage which is not separate property</a:t>
            </a:r>
            <a:r>
              <a:rPr lang="en-US" dirty="0"/>
              <a:t>. Property acquired by a husband and wife by an instrument in writing whether as tenants in common or as joint tenants or otherwise shall be presumed to be held as community property unless such property is separate property within the meaning of Subsection A of this section.    </a:t>
            </a:r>
          </a:p>
          <a:p>
            <a:endParaRPr lang="en-US" dirty="0" smtClean="0"/>
          </a:p>
          <a:p>
            <a:r>
              <a:rPr lang="en-US" dirty="0"/>
              <a:t>C.   "Quasi-community property" means all real or personal property, except separate property as defined in Subsection A of this section, wherever situated, heretofore or hereafter acquired in any of the following ways:    </a:t>
            </a:r>
          </a:p>
          <a:p>
            <a:r>
              <a:rPr lang="en-US" dirty="0"/>
              <a:t>(1)   by either spouse while domiciled elsewhere which would have been community property if the spouse who  acquired the property had been domiciled in this state at the time of its acquisition; or    </a:t>
            </a:r>
          </a:p>
          <a:p>
            <a:r>
              <a:rPr lang="en-US" dirty="0"/>
              <a:t>(2)   in exchange for real or personal property, wherever situated, which would have been community property if the spouse who acquired the property so exchanged had been domiciled in this state at the time of its acquisition.    </a:t>
            </a:r>
          </a:p>
          <a:p>
            <a:r>
              <a:rPr lang="en-US" dirty="0"/>
              <a:t>D.   For purposes of division of property incident to a dissolution of marriage or a legal separation under </a:t>
            </a:r>
            <a:r>
              <a:rPr lang="en-US" dirty="0">
                <a:hlinkClick r:id="rId3"/>
              </a:rPr>
              <a:t>Section 40-4-3</a:t>
            </a:r>
            <a:r>
              <a:rPr lang="en-US" dirty="0"/>
              <a:t> NMSA 1978, quasi-community property shall be treated as community property, if both parties are domiciliaries of New Mexico at the time of the dissolution or legal separation proceeding.    </a:t>
            </a:r>
          </a:p>
          <a:p>
            <a:r>
              <a:rPr lang="en-US" dirty="0"/>
              <a:t>E.   "Property" includes the rents, issues and profits thereof.    </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57412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Military</a:t>
            </a:r>
            <a:r>
              <a:rPr lang="en-US" baseline="0" dirty="0" smtClean="0"/>
              <a:t> Pensions or other pensions while in Common Law states.</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3694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26</a:t>
            </a:fld>
            <a:endParaRPr lang="en-US" dirty="0"/>
          </a:p>
        </p:txBody>
      </p:sp>
    </p:spTree>
    <p:extLst>
      <p:ext uri="{BB962C8B-B14F-4D97-AF65-F5344CB8AC3E}">
        <p14:creationId xmlns:p14="http://schemas.microsoft.com/office/powerpoint/2010/main" val="408993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76615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28</a:t>
            </a:fld>
            <a:endParaRPr lang="en-US" dirty="0"/>
          </a:p>
        </p:txBody>
      </p:sp>
    </p:spTree>
    <p:extLst>
      <p:ext uri="{BB962C8B-B14F-4D97-AF65-F5344CB8AC3E}">
        <p14:creationId xmlns:p14="http://schemas.microsoft.com/office/powerpoint/2010/main" val="946085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29</a:t>
            </a:fld>
            <a:endParaRPr lang="en-US" dirty="0"/>
          </a:p>
        </p:txBody>
      </p:sp>
    </p:spTree>
    <p:extLst>
      <p:ext uri="{BB962C8B-B14F-4D97-AF65-F5344CB8AC3E}">
        <p14:creationId xmlns:p14="http://schemas.microsoft.com/office/powerpoint/2010/main" val="121516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of Legal Community by Goths</a:t>
            </a:r>
          </a:p>
          <a:p>
            <a:r>
              <a:rPr lang="en-US" dirty="0" smtClean="0"/>
              <a:t>Started</a:t>
            </a:r>
            <a:r>
              <a:rPr lang="en-US" baseline="0" dirty="0" smtClean="0"/>
              <a:t> out similar to Roman “with Manus”</a:t>
            </a:r>
          </a:p>
          <a:p>
            <a:r>
              <a:rPr lang="en-US" baseline="0" dirty="0" smtClean="0"/>
              <a:t>Wife completely subject to husband</a:t>
            </a:r>
          </a:p>
          <a:p>
            <a:r>
              <a:rPr lang="en-US" baseline="0" dirty="0" smtClean="0"/>
              <a:t>Eventually evolved until she had right to inherit property from father’s estate as well as gifts</a:t>
            </a:r>
          </a:p>
          <a:p>
            <a:r>
              <a:rPr lang="en-US" baseline="0" dirty="0" smtClean="0"/>
              <a:t>H had absolute control, except for immovables.  She had to agree to dispose of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Essentially 2 estates:  Husband’s and Wife’s</a:t>
            </a:r>
          </a:p>
          <a:p>
            <a:endParaRPr lang="en-US" dirty="0" smtClean="0"/>
          </a:p>
          <a:p>
            <a:r>
              <a:rPr lang="en-US" dirty="0" smtClean="0"/>
              <a:t>Evolved to:</a:t>
            </a:r>
          </a:p>
          <a:p>
            <a:pPr lvl="1"/>
            <a:r>
              <a:rPr lang="en-US" dirty="0" smtClean="0"/>
              <a:t>Acquets</a:t>
            </a:r>
          </a:p>
          <a:p>
            <a:pPr lvl="2"/>
            <a:r>
              <a:rPr lang="en-US" dirty="0" smtClean="0"/>
              <a:t>Property acquired during marriage by labor </a:t>
            </a:r>
          </a:p>
          <a:p>
            <a:pPr lvl="2"/>
            <a:r>
              <a:rPr lang="en-US" dirty="0" smtClean="0"/>
              <a:t>Did not include inheritances</a:t>
            </a:r>
          </a:p>
          <a:p>
            <a:pPr lvl="1"/>
            <a:r>
              <a:rPr lang="en-US" dirty="0" smtClean="0"/>
              <a:t>Wife received 1/3 of Acquets + personal property upon divorce</a:t>
            </a:r>
          </a:p>
          <a:p>
            <a:endParaRPr lang="en-US" dirty="0" smtClean="0"/>
          </a:p>
          <a:p>
            <a:r>
              <a:rPr lang="en-US" dirty="0" smtClean="0"/>
              <a:t>Medieval Period ( 476-1500 AD)</a:t>
            </a:r>
          </a:p>
          <a:p>
            <a:pPr lvl="1"/>
            <a:r>
              <a:rPr lang="en-US" dirty="0" smtClean="0"/>
              <a:t>Collective Estate</a:t>
            </a:r>
          </a:p>
          <a:p>
            <a:pPr lvl="2"/>
            <a:r>
              <a:rPr lang="en-US" dirty="0" smtClean="0"/>
              <a:t>Community in the Collective Hand:  Wife’s property</a:t>
            </a:r>
            <a:r>
              <a:rPr lang="en-US" baseline="0" dirty="0" smtClean="0"/>
              <a:t> united with H’s forming an Invisible Whole…rights subject to collective ownership.</a:t>
            </a:r>
          </a:p>
          <a:p>
            <a:pPr lvl="2"/>
            <a:endParaRPr lang="en-US" dirty="0" smtClean="0"/>
          </a:p>
          <a:p>
            <a:pPr lvl="2"/>
            <a:r>
              <a:rPr lang="en-US" dirty="0" smtClean="0"/>
              <a:t>Wife had same rights of ownership in Husband’s property as he in hers</a:t>
            </a:r>
          </a:p>
          <a:p>
            <a:pPr lvl="2"/>
            <a:r>
              <a:rPr lang="en-US" dirty="0" smtClean="0"/>
              <a:t>Agreements could limit property included</a:t>
            </a:r>
          </a:p>
          <a:p>
            <a:pPr lvl="2"/>
            <a:r>
              <a:rPr lang="en-US" dirty="0" smtClean="0"/>
              <a:t>Husband still in control</a:t>
            </a:r>
          </a:p>
        </p:txBody>
      </p:sp>
      <p:sp>
        <p:nvSpPr>
          <p:cNvPr id="4" name="Slide Number Placeholder 3"/>
          <p:cNvSpPr>
            <a:spLocks noGrp="1"/>
          </p:cNvSpPr>
          <p:nvPr>
            <p:ph type="sldNum" sz="quarter" idx="10"/>
          </p:nvPr>
        </p:nvSpPr>
        <p:spPr/>
        <p:txBody>
          <a:bodyPr/>
          <a:lstStyle/>
          <a:p>
            <a:fld id="{D9E7A016-7128-4AD9-AD2A-C79853545D2A}"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16177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income from separate</a:t>
            </a:r>
            <a:r>
              <a:rPr lang="en-US" baseline="0" dirty="0" smtClean="0"/>
              <a:t> property is separate.  However, in the TEXAS Rule states, the income from separate property is classified as community income in most instances.</a:t>
            </a:r>
          </a:p>
          <a:p>
            <a:endParaRPr lang="en-US" baseline="0" dirty="0" smtClean="0"/>
          </a:p>
          <a:p>
            <a:r>
              <a:rPr lang="en-US" baseline="0" dirty="0" smtClean="0"/>
              <a:t>Comingling of funds may result in community income regardless of the initial rule.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7610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31</a:t>
            </a:fld>
            <a:endParaRPr lang="en-US" dirty="0"/>
          </a:p>
        </p:txBody>
      </p:sp>
    </p:spTree>
    <p:extLst>
      <p:ext uri="{BB962C8B-B14F-4D97-AF65-F5344CB8AC3E}">
        <p14:creationId xmlns:p14="http://schemas.microsoft.com/office/powerpoint/2010/main" val="3771068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32</a:t>
            </a:fld>
            <a:endParaRPr lang="en-US" dirty="0"/>
          </a:p>
        </p:txBody>
      </p:sp>
    </p:spTree>
    <p:extLst>
      <p:ext uri="{BB962C8B-B14F-4D97-AF65-F5344CB8AC3E}">
        <p14:creationId xmlns:p14="http://schemas.microsoft.com/office/powerpoint/2010/main" val="1415149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8415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34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22429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v. Bland, 369 U.S. 663 (1962)</a:t>
            </a:r>
          </a:p>
          <a:p>
            <a:r>
              <a:rPr lang="en-US" dirty="0"/>
              <a:t>H &amp; W bought Savings Bonds with CP.  Wife died.  Son from different marriage was beneficiary.  H claimed all savings bonds as his right and according to treas regs.  Son brought suit for ½ interest.  Texas is Community Property State and ½ of the bonds belonged to wife….therefore inherited by son.  </a:t>
            </a:r>
          </a:p>
          <a:p>
            <a:r>
              <a:rPr lang="en-US" i="1" dirty="0"/>
              <a:t>Syllabus </a:t>
            </a:r>
            <a:endParaRPr lang="en-US" dirty="0"/>
          </a:p>
          <a:p>
            <a:r>
              <a:rPr lang="en-US" dirty="0"/>
              <a:t>By virtue of the Supremacy Clause of the Constitution, the Treasury Regulations creating a right of survivorship in United States Savings Bonds registered in co-ownership form preempt any inconsistent provision of the Texas community property law. Pp. </a:t>
            </a:r>
            <a:r>
              <a:rPr lang="en-US" dirty="0">
                <a:hlinkClick r:id="rId3"/>
              </a:rPr>
              <a:t>369 U. S. 664</a:t>
            </a:r>
            <a:r>
              <a:rPr lang="en-US" dirty="0"/>
              <a:t>-671.</a:t>
            </a:r>
          </a:p>
          <a:p>
            <a:r>
              <a:rPr lang="en-US" dirty="0"/>
              <a:t>(a) The Treasury Regulations which provide, </a:t>
            </a:r>
            <a:r>
              <a:rPr lang="en-US" i="1" dirty="0"/>
              <a:t>inter alia,</a:t>
            </a:r>
            <a:r>
              <a:rPr lang="en-US" dirty="0"/>
              <a:t> that, when a savings bond is registered in co-ownership form, </a:t>
            </a:r>
            <a:r>
              <a:rPr lang="en-US" i="1" dirty="0"/>
              <a:t>i.e.,</a:t>
            </a:r>
            <a:r>
              <a:rPr lang="en-US" dirty="0"/>
              <a:t> payable to one person "or" another, a co-owner who survives the other co-owner "will be recognized as the sole and absolute owner" of the bond, and that "No judicial determination will be recognized which would . . . defeat or impair the rights of survivorship conferred by these regulations," constitute a valid federal law within the meaning and intent of the Supremacy Clause. Pp. </a:t>
            </a:r>
            <a:r>
              <a:rPr lang="en-US" dirty="0">
                <a:hlinkClick r:id="rId4"/>
              </a:rPr>
              <a:t>369 U. S. 666</a:t>
            </a:r>
            <a:r>
              <a:rPr lang="en-US" dirty="0"/>
              <a:t>-668.</a:t>
            </a:r>
          </a:p>
          <a:p>
            <a:r>
              <a:rPr lang="en-US" dirty="0"/>
              <a:t>(b) A provision of the Texas community property law which, in effect, prohibits a married couple from taking advantage of the survivorship provisions of these regulations merely because the purchase price of the savings bonds is paid out of community property conflicts with the federal regulations on this subject, and must fall under the Supremacy Clause. Pp. </a:t>
            </a:r>
            <a:r>
              <a:rPr lang="en-US" dirty="0">
                <a:hlinkClick r:id="rId5"/>
              </a:rPr>
              <a:t>369 U. S. 667</a:t>
            </a:r>
            <a:r>
              <a:rPr lang="en-US" dirty="0"/>
              <a:t>-671.</a:t>
            </a:r>
          </a:p>
          <a:p>
            <a:endParaRPr lang="en-US" dirty="0"/>
          </a:p>
          <a:p>
            <a:r>
              <a:rPr lang="en-US" i="1" dirty="0"/>
              <a:t>Wissner v. Wissner,</a:t>
            </a:r>
            <a:r>
              <a:rPr lang="en-US" dirty="0"/>
              <a:t> </a:t>
            </a:r>
            <a:r>
              <a:rPr lang="en-US" dirty="0">
                <a:hlinkClick r:id="rId6"/>
              </a:rPr>
              <a:t>338 U. S. 655</a:t>
            </a:r>
            <a:r>
              <a:rPr lang="en-US" dirty="0"/>
              <a:t>. </a:t>
            </a:r>
          </a:p>
          <a:p>
            <a:r>
              <a:rPr lang="en-US" dirty="0"/>
              <a:t>Our holding is supported by </a:t>
            </a:r>
            <a:r>
              <a:rPr lang="en-US" i="1" dirty="0"/>
              <a:t>Wissner v. Wissner,</a:t>
            </a:r>
            <a:r>
              <a:rPr lang="en-US" dirty="0"/>
              <a:t> </a:t>
            </a:r>
            <a:r>
              <a:rPr lang="en-US" dirty="0">
                <a:hlinkClick r:id="rId6"/>
              </a:rPr>
              <a:t>338 U. S. 655</a:t>
            </a:r>
            <a:r>
              <a:rPr lang="en-US" dirty="0"/>
              <a:t>. There, the Congress made clear its intent to allow a serviceman to select the beneficiary of his own government life insurance policy regardless of state law, even when it was likely that the husband intended to deprive his wife of a right to share in his life insurance proceeds, a right guaranteed by state law. </a:t>
            </a:r>
          </a:p>
          <a:p>
            <a:r>
              <a:rPr lang="en-US" i="1" dirty="0" smtClean="0"/>
              <a:t>Syllabus </a:t>
            </a:r>
            <a:endParaRPr lang="en-US" dirty="0" smtClean="0"/>
          </a:p>
          <a:p>
            <a:r>
              <a:rPr lang="en-US" dirty="0" smtClean="0"/>
              <a:t>An insured under a National Service Life Insurance policy, who was domiciled in California, as was his wife, designated his mother as principal beneficiary and his father as contingent beneficiary. Premiums on the policy were paid from the insured's Army pay. Since his death, the proceeds of the policy were being paid to his mother in monthly installments. The insured's widow brought suit in a California court, alleging that, under the state community property law, she was entitled to one-half the proceeds of the policy. The court gave judgment to the widow for one-half of the payments already received and required payment to her of one-half of all future payments immediately upon receipt thereof.</a:t>
            </a:r>
          </a:p>
          <a:p>
            <a:r>
              <a:rPr lang="en-US" i="1" dirty="0" smtClean="0"/>
              <a:t>Held:</a:t>
            </a:r>
            <a:endParaRPr lang="en-US" dirty="0" smtClean="0"/>
          </a:p>
          <a:p>
            <a:r>
              <a:rPr lang="en-US" dirty="0" smtClean="0"/>
              <a:t>1. The judgment of the state court was invalid as in conflict with the National Service Life Insurance Act of 1940. Pp. </a:t>
            </a:r>
            <a:r>
              <a:rPr lang="en-US" dirty="0" smtClean="0">
                <a:hlinkClick r:id="rId7"/>
              </a:rPr>
              <a:t>338 U. S. 656</a:t>
            </a:r>
            <a:r>
              <a:rPr lang="en-US" dirty="0" smtClean="0"/>
              <a:t>-660.</a:t>
            </a:r>
          </a:p>
          <a:p>
            <a:r>
              <a:rPr lang="en-US" dirty="0" smtClean="0"/>
              <a:t>(a) Under 38 U.S.C. § 802(g), the proceeds of such a policy belong to the named beneficiary, and the judgment below would nullify the soldier's choice and frustrate the purpose of Congress. Pp. </a:t>
            </a:r>
            <a:r>
              <a:rPr lang="en-US" dirty="0" smtClean="0">
                <a:hlinkClick r:id="rId8"/>
              </a:rPr>
              <a:t>338 U. S. 658</a:t>
            </a:r>
            <a:r>
              <a:rPr lang="en-US" dirty="0" smtClean="0"/>
              <a:t>-659.</a:t>
            </a:r>
          </a:p>
          <a:p>
            <a:r>
              <a:rPr lang="en-US" dirty="0" smtClean="0"/>
              <a:t>(b) So far as it ordered diversion of future payments, the judgment contravenes the provision of 38 U.S.C. § 454a that payments to the named beneficiary</a:t>
            </a:r>
          </a:p>
          <a:p>
            <a:r>
              <a:rPr lang="en-US" dirty="0" smtClean="0"/>
              <a:t>"shall be exempt from the claims of creditors, and shall not be liable to attachment, levy, or seizure by or under any legal or equitable process whatever, either before or after receipt by the beneficiary. . . ."</a:t>
            </a:r>
          </a:p>
          <a:p>
            <a:endParaRPr lang="en-US" dirty="0"/>
          </a:p>
          <a:p>
            <a:pPr defTabSz="931774"/>
            <a:r>
              <a:rPr lang="en-US" dirty="0"/>
              <a:t>Hisquierdo v. Hisquierdo, 439 U.S. 572 (1979)</a:t>
            </a:r>
          </a:p>
          <a:p>
            <a:r>
              <a:rPr lang="en-US" i="1" dirty="0"/>
              <a:t>Syllabus </a:t>
            </a:r>
            <a:endParaRPr lang="en-US" dirty="0"/>
          </a:p>
          <a:p>
            <a:r>
              <a:rPr lang="en-US" dirty="0"/>
              <a:t>The Railroad Retirement Act of 1974 (Act) provides retirement benefits for railroad employees. The benefits are not contractual and can be altered by Congress at any time. Benefits for an employee's spouse terminate upon an absolute divorce. 45 U.S.C. § 231d(c)(3). Except for satisfying child support or alimony obligations,</a:t>
            </a:r>
          </a:p>
          <a:p>
            <a:r>
              <a:rPr lang="en-US" dirty="0"/>
              <a:t>"no annuity [under the Act] shall be assignable or be subject to any tax or to garnishment, attachment, or other legal process under any circumstances whatsoever, nor shall the payment thereof be anticipated. . . ."</a:t>
            </a:r>
          </a:p>
          <a:p>
            <a:r>
              <a:rPr lang="en-US" dirty="0"/>
              <a:t>45 U.S.C. § 231m. Petitioner, a California resident whose years of service as a railroad employee entitled him to benefits under the Act if and when he attained age 60, petitioned for dissolution of his marriage to respondent, also a resident of California, which has a community property law. The trial court divided the parties' community property, but held that respondent had no interest in petitioner's expectation of receiving railroad retirement benefits. The Supreme Court of California ultimately reversed, holding that, because the benefits would flow in part from petitioner's employment during marriage, they were community property. The court rejected petitioner's contention that § 231m barred respondent's claim, reasoning that the provision was intended to apply to creditors only.</a:t>
            </a:r>
          </a:p>
          <a:p>
            <a:r>
              <a:rPr lang="en-US" i="1" dirty="0"/>
              <a:t>Held:</a:t>
            </a:r>
            <a:r>
              <a:rPr lang="en-US" dirty="0"/>
              <a:t> Benefits payable under the Act may not be divided under the community property law. Pp. </a:t>
            </a:r>
            <a:r>
              <a:rPr lang="en-US" dirty="0">
                <a:hlinkClick r:id="rId9"/>
              </a:rPr>
              <a:t>439 U. S. 581</a:t>
            </a:r>
            <a:r>
              <a:rPr lang="en-US" dirty="0"/>
              <a:t>-590.</a:t>
            </a:r>
          </a:p>
          <a:p>
            <a:endParaRPr lang="en-US" dirty="0"/>
          </a:p>
          <a:p>
            <a:r>
              <a:rPr lang="en-US" dirty="0"/>
              <a:t>10 US Code §1408 says that for pension benefits after 6/25/81, the pension benefits are community property.</a:t>
            </a:r>
          </a:p>
          <a:p>
            <a:endParaRPr lang="en-US" dirty="0"/>
          </a:p>
          <a:p>
            <a:r>
              <a:rPr lang="en-US" dirty="0"/>
              <a:t>c)Authority for Court To Treat Retired Pay as Property of the Member and Spouse.— </a:t>
            </a:r>
          </a:p>
          <a:p>
            <a:r>
              <a:rPr lang="en-US" dirty="0"/>
              <a:t>(1) </a:t>
            </a:r>
          </a:p>
          <a:p>
            <a:r>
              <a:rPr lang="en-US" dirty="0"/>
              <a:t>Subject to the limitations of this section, a court may treat disposable retired pay payable to a member for pay periods beginning after June 25, 1981, either as property solely of the member or as property of the member and his spouse in accordance with the law of the jurisdiction of such court. </a:t>
            </a:r>
          </a:p>
          <a:p>
            <a:endParaRPr lang="en-US" dirty="0"/>
          </a:p>
          <a:p>
            <a:r>
              <a:rPr lang="en-US" dirty="0"/>
              <a:t>Bunney  14 T.C. 259</a:t>
            </a:r>
          </a:p>
          <a:p>
            <a:r>
              <a:rPr lang="en-US" dirty="0"/>
              <a:t>Petitioner (H) and his former wife (W) were divorced in 1992. H and W were residents of California, a </a:t>
            </a:r>
            <a:r>
              <a:rPr lang="en-US" dirty="0" smtClean="0"/>
              <a:t>community </a:t>
            </a:r>
            <a:r>
              <a:rPr lang="en-US" dirty="0"/>
              <a:t>y property State. The judgment dissolving the marriage ordered that H’s IRA’s, which were funded with contributions that were community property, be divided equally between H and W. In 1993,Hwithdrew$125,000from his IRA’s and transferred$111,600 to W. Held: sec. 408(g), I.R.C., precludes characterization of W as a 50-percent “distributee” of H’s IRA’s under sec. 408(d)(1), I.R.C.; accordingly, H,notW, is taxable on the distributions. Held, further ,no portion of the $111,600 paid to W is excludable from</a:t>
            </a:r>
          </a:p>
          <a:p>
            <a:r>
              <a:rPr lang="en-US" dirty="0"/>
              <a:t>H’s income under sec. 408(d)(6), I.R.C. Held, further ,H is liable for the sec. 72(t), I.R.C., additional taxon theIRA distributions. Held, further, petitioner had a reasonable basis for his position, and thus the accuracy-related penalty for negligence under sec.6662(a), I.R.C., applies only with respect to the</a:t>
            </a:r>
          </a:p>
          <a:p>
            <a:r>
              <a:rPr lang="en-US" dirty="0"/>
              <a:t>adjustments conceded by H.</a:t>
            </a:r>
          </a:p>
        </p:txBody>
      </p:sp>
      <p:sp>
        <p:nvSpPr>
          <p:cNvPr id="4" name="Slide Number Placeholder 3"/>
          <p:cNvSpPr>
            <a:spLocks noGrp="1"/>
          </p:cNvSpPr>
          <p:nvPr>
            <p:ph type="sldNum" sz="quarter" idx="10"/>
          </p:nvPr>
        </p:nvSpPr>
        <p:spPr/>
        <p:txBody>
          <a:bodyPr/>
          <a:lstStyle/>
          <a:p>
            <a:fld id="{D9E7A016-7128-4AD9-AD2A-C79853545D2A}" type="slidenum">
              <a:rPr lang="en-US" smtClean="0"/>
              <a:t>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38422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Prenuptial agreement might stipulate that the income from</a:t>
            </a:r>
            <a:r>
              <a:rPr lang="en-US" baseline="0" dirty="0" smtClean="0"/>
              <a:t> H’s separate property is the separate income of W.</a:t>
            </a:r>
          </a:p>
          <a:p>
            <a:endParaRPr lang="en-US" baseline="0" dirty="0" smtClean="0"/>
          </a:p>
          <a:p>
            <a:r>
              <a:rPr lang="en-US" baseline="0" dirty="0" smtClean="0"/>
              <a:t>Stock is H separate property.  Dividends are assigned to W as her separate Income.</a:t>
            </a:r>
          </a:p>
          <a:p>
            <a:endParaRPr lang="en-US" baseline="0" dirty="0" smtClean="0"/>
          </a:p>
          <a:p>
            <a:endParaRPr lang="en-US" baseline="0" dirty="0" smtClean="0"/>
          </a:p>
          <a:p>
            <a:r>
              <a:rPr lang="en-US" baseline="0" dirty="0" smtClean="0"/>
              <a:t>Agreements can be voided if the treatment of the property is different.  For example comingling of funds or treating separate property as community property.  </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62815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Johnson v. Commissioner, 7BTA 820,</a:t>
            </a:r>
            <a:r>
              <a:rPr lang="en-US" baseline="0" dirty="0" smtClean="0"/>
              <a:t> 1927</a:t>
            </a:r>
          </a:p>
          <a:p>
            <a:endParaRPr lang="en-US" baseline="0" dirty="0" smtClean="0"/>
          </a:p>
          <a:p>
            <a:r>
              <a:rPr lang="en-US" dirty="0"/>
              <a:t>“we cannot think it was the intention of the Legislature that no distinction should be made between property acquired wholly within this state by the joint efforts of husband and wife and property acquired by them elsewhere and brought within this state. If it were the intent of the statute that property acquired in another jurisdiction and brought within the state should become community property, its legality might be seriously questioned. It would destroy vested rights. It would take from one of the spouses property over which he or she had sole and absolute dominion and ownership, and vest an interest therein in the other”</a:t>
            </a:r>
          </a:p>
          <a:p>
            <a:endParaRPr lang="en-US" dirty="0"/>
          </a:p>
          <a:p>
            <a:r>
              <a:rPr lang="en-US" dirty="0"/>
              <a:t>Real Property</a:t>
            </a:r>
          </a:p>
          <a:p>
            <a:r>
              <a:rPr lang="en-US" dirty="0"/>
              <a:t> </a:t>
            </a:r>
          </a:p>
          <a:p>
            <a:pPr defTabSz="931774"/>
            <a:r>
              <a:rPr lang="en-US" dirty="0"/>
              <a:t>Petitioner was married in 1901. Thereafter until 1915 he lived with his wife in Pomeroy, Washington, at which time the couple removed to Oregon where they have since resided.</a:t>
            </a:r>
          </a:p>
          <a:p>
            <a:pPr defTabSz="931774"/>
            <a:endParaRPr lang="en-US" dirty="0"/>
          </a:p>
          <a:p>
            <a:pPr defTabSz="931774"/>
            <a:r>
              <a:rPr lang="en-US" dirty="0"/>
              <a:t>The situation is not altered by the fact that the parties were domiciled in Oregon. The Washington laws control the status of property acquired there during coverture in the case of non-resident as </a:t>
            </a:r>
            <a:r>
              <a:rPr lang="en-US" b="1" dirty="0"/>
              <a:t>*358</a:t>
            </a:r>
            <a:r>
              <a:rPr lang="en-US" dirty="0"/>
              <a:t> well as resident married persons.</a:t>
            </a:r>
            <a:r>
              <a:rPr lang="en-US" baseline="30000" dirty="0"/>
              <a:t>[1]</a:t>
            </a:r>
            <a:r>
              <a:rPr lang="en-US" dirty="0"/>
              <a:t> Gratton v. Weber, C.C., 47 F. 852</a:t>
            </a:r>
          </a:p>
        </p:txBody>
      </p:sp>
      <p:sp>
        <p:nvSpPr>
          <p:cNvPr id="4" name="Slide Number Placeholder 3"/>
          <p:cNvSpPr>
            <a:spLocks noGrp="1"/>
          </p:cNvSpPr>
          <p:nvPr>
            <p:ph type="sldNum" sz="quarter" idx="10"/>
          </p:nvPr>
        </p:nvSpPr>
        <p:spPr/>
        <p:txBody>
          <a:bodyPr/>
          <a:lstStyle/>
          <a:p>
            <a:fld id="{D9E7A016-7128-4AD9-AD2A-C79853545D2A}"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59416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item is new to me.  </a:t>
            </a:r>
          </a:p>
          <a:p>
            <a:r>
              <a:rPr lang="en-US" dirty="0" smtClean="0"/>
              <a:t>Under</a:t>
            </a:r>
            <a:r>
              <a:rPr lang="en-US" baseline="0" dirty="0" smtClean="0"/>
              <a:t> IRS rules……Well I could not find it.  I don’t know if everybody does this.</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38428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Wages</a:t>
            </a:r>
            <a:r>
              <a:rPr lang="en-US" baseline="0" dirty="0" smtClean="0"/>
              <a:t> from Schedule C income is community income and must be split</a:t>
            </a:r>
          </a:p>
          <a:p>
            <a:r>
              <a:rPr lang="en-US" baseline="0" dirty="0" smtClean="0"/>
              <a:t>Partnership income from the labors of either spouse is community income.</a:t>
            </a:r>
          </a:p>
          <a:p>
            <a:r>
              <a:rPr lang="en-US" baseline="0" dirty="0" smtClean="0"/>
              <a:t>	Passive income may be community or separate income.</a:t>
            </a:r>
          </a:p>
          <a:p>
            <a:endParaRPr lang="en-US" baseline="0" dirty="0" smtClean="0"/>
          </a:p>
          <a:p>
            <a:r>
              <a:rPr lang="en-US" baseline="0" dirty="0" smtClean="0"/>
              <a:t>Income in year of divorce but before dissolution is community income….see rules on separations for CA and Wisconsin</a:t>
            </a:r>
          </a:p>
          <a:p>
            <a:endParaRPr lang="en-US" baseline="0" dirty="0" smtClean="0"/>
          </a:p>
          <a:p>
            <a:r>
              <a:rPr lang="en-US" baseline="0" dirty="0" smtClean="0"/>
              <a:t>Illegal Income:  Income from illegal sources is taxable   James v US 366, US 213 (1961)</a:t>
            </a:r>
          </a:p>
          <a:p>
            <a:endParaRPr lang="en-US" baseline="0" dirty="0" smtClean="0"/>
          </a:p>
          <a:p>
            <a:r>
              <a:rPr lang="en-US" baseline="0" dirty="0" smtClean="0"/>
              <a:t>Property must be “acquired” by the spouse to be community property.  Acquired interpreted as passage of title….thus if the victim or payor intended to pass title to the spouse, it is community property.</a:t>
            </a:r>
          </a:p>
          <a:p>
            <a:endParaRPr lang="en-US" baseline="0" dirty="0" smtClean="0"/>
          </a:p>
          <a:p>
            <a:r>
              <a:rPr lang="en-US" baseline="0" dirty="0" smtClean="0"/>
              <a:t>Johnson v Commissioner 72 TC 340 (1979).  Fraudulent tax refund checks paid in name of spouse are community property.  Fraudulent checks paid in name of 3</a:t>
            </a:r>
            <a:r>
              <a:rPr lang="en-US" baseline="30000" dirty="0" smtClean="0"/>
              <a:t>rd</a:t>
            </a:r>
            <a:r>
              <a:rPr lang="en-US" baseline="0" dirty="0" smtClean="0"/>
              <a:t> party are separate checks.</a:t>
            </a:r>
          </a:p>
          <a:p>
            <a:endParaRPr lang="en-US" baseline="0" dirty="0" smtClean="0"/>
          </a:p>
          <a:p>
            <a:r>
              <a:rPr lang="en-US" baseline="0" dirty="0" smtClean="0"/>
              <a:t>Payment for drugs are likely community property because it was intended to pass title (ownership)</a:t>
            </a:r>
          </a:p>
          <a:p>
            <a:endParaRPr lang="en-US" baseline="0" dirty="0" smtClean="0"/>
          </a:p>
          <a:p>
            <a:endParaRPr lang="en-US" baseline="0" dirty="0" smtClean="0"/>
          </a:p>
          <a:p>
            <a:r>
              <a:rPr lang="en-US" baseline="0" dirty="0" smtClean="0"/>
              <a:t>SE tax is attributed to person doing the business.  Partnership income for computing SE tax is attributed to partner even if the income is community property income.</a:t>
            </a:r>
          </a:p>
          <a:p>
            <a:r>
              <a:rPr lang="en-US" baseline="0" dirty="0" smtClean="0"/>
              <a:t> </a:t>
            </a:r>
          </a:p>
          <a:p>
            <a:r>
              <a:rPr lang="en-US" dirty="0" smtClean="0"/>
              <a:t>Expenses associated with income are characterized same as the income.</a:t>
            </a:r>
          </a:p>
          <a:p>
            <a:r>
              <a:rPr lang="en-US" dirty="0" smtClean="0"/>
              <a:t>e.g.</a:t>
            </a:r>
            <a:r>
              <a:rPr lang="en-US" baseline="0" dirty="0" smtClean="0"/>
              <a:t>  Income from separate property on Sch C is split, even if expenses are paid out of separate property.   Finley v Commissioner T.C. Memo 1982-411.    Rationale is community income is NET, not Gross.</a:t>
            </a:r>
          </a:p>
          <a:p>
            <a:endParaRPr lang="en-US" baseline="0" dirty="0" smtClean="0"/>
          </a:p>
          <a:p>
            <a:r>
              <a:rPr lang="en-US" baseline="0" dirty="0" smtClean="0"/>
              <a:t>IRA deductions are not split because they belong to 1 person</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39</a:t>
            </a:fld>
            <a:endParaRPr lang="en-US" dirty="0"/>
          </a:p>
        </p:txBody>
      </p:sp>
    </p:spTree>
    <p:extLst>
      <p:ext uri="{BB962C8B-B14F-4D97-AF65-F5344CB8AC3E}">
        <p14:creationId xmlns:p14="http://schemas.microsoft.com/office/powerpoint/2010/main" val="1789102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German Civil Code of 1900</a:t>
            </a:r>
          </a:p>
          <a:p>
            <a:pPr lvl="1"/>
            <a:r>
              <a:rPr lang="en-US" dirty="0" smtClean="0"/>
              <a:t>Uniform code of laws</a:t>
            </a:r>
          </a:p>
          <a:p>
            <a:pPr lvl="1"/>
            <a:r>
              <a:rPr lang="en-US" dirty="0" smtClean="0"/>
              <a:t>3 Community Systems Allowed by Marriage Contract</a:t>
            </a:r>
          </a:p>
          <a:p>
            <a:pPr lvl="2"/>
            <a:r>
              <a:rPr lang="en-US" dirty="0" smtClean="0"/>
              <a:t>General Community Property</a:t>
            </a:r>
          </a:p>
          <a:p>
            <a:pPr lvl="3"/>
            <a:r>
              <a:rPr lang="en-US" dirty="0" smtClean="0"/>
              <a:t>All property of spouses</a:t>
            </a:r>
          </a:p>
          <a:p>
            <a:pPr lvl="3"/>
            <a:r>
              <a:rPr lang="en-US" dirty="0" smtClean="0"/>
              <a:t>Common Property regardless of how acquired except by agreement </a:t>
            </a:r>
          </a:p>
          <a:p>
            <a:pPr lvl="2"/>
            <a:r>
              <a:rPr lang="en-US" dirty="0" smtClean="0"/>
              <a:t>Community of Income and Profits</a:t>
            </a:r>
          </a:p>
          <a:p>
            <a:pPr lvl="2"/>
            <a:r>
              <a:rPr lang="en-US" baseline="0" dirty="0" smtClean="0"/>
              <a:t>             Constituted exclusively by earnings and profits and income accruing to the spouses during marriage</a:t>
            </a:r>
            <a:endParaRPr lang="en-US" dirty="0" smtClean="0"/>
          </a:p>
          <a:p>
            <a:pPr lvl="3"/>
            <a:r>
              <a:rPr lang="en-US" dirty="0" smtClean="0"/>
              <a:t>All other property considered Separate Property</a:t>
            </a:r>
          </a:p>
          <a:p>
            <a:pPr lvl="2"/>
            <a:r>
              <a:rPr lang="en-US" dirty="0" smtClean="0"/>
              <a:t>Community of movables</a:t>
            </a:r>
          </a:p>
          <a:p>
            <a:pPr lvl="3"/>
            <a:r>
              <a:rPr lang="en-US" dirty="0" smtClean="0"/>
              <a:t>All movables at marriage plus acquired during marriage</a:t>
            </a:r>
          </a:p>
          <a:p>
            <a:pPr lvl="3"/>
            <a:r>
              <a:rPr lang="en-US" dirty="0" smtClean="0"/>
              <a:t>Immovables remained separate property</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68427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Jorg</a:t>
            </a:r>
            <a:r>
              <a:rPr lang="en-US" baseline="0" dirty="0" smtClean="0"/>
              <a:t> v. Commissioner, 52 TC 288</a:t>
            </a:r>
          </a:p>
          <a:p>
            <a:endParaRPr lang="en-US" baseline="0" dirty="0" smtClean="0"/>
          </a:p>
          <a:p>
            <a:r>
              <a:rPr lang="en-US" baseline="0" dirty="0" smtClean="0"/>
              <a:t>In Washington, separation does not change the character of wages.  Therefore all of the H &amp; S wages were community property.  Expenses for support of child were equally divided.  H filed separately, but was denied the exemption for his dependent.</a:t>
            </a:r>
          </a:p>
          <a:p>
            <a:endParaRPr lang="en-US" baseline="0" dirty="0" smtClean="0"/>
          </a:p>
          <a:p>
            <a:r>
              <a:rPr lang="en-US" dirty="0"/>
              <a:t>We conclude in accordance with our numerous prior decisions that where community expenses are paid by community funds the expenses are equally divisible between the husband and wife. </a:t>
            </a:r>
          </a:p>
          <a:p>
            <a:r>
              <a:rPr lang="en-US" dirty="0"/>
              <a:t>We therefore conclude that petitioner is not entitled to a dependency exemption for Robert Roy since he did not as a matter of law pay over one-half of his support for the year 1966. </a:t>
            </a:r>
          </a:p>
          <a:p>
            <a:endParaRPr lang="en-US" dirty="0" smtClean="0"/>
          </a:p>
          <a:p>
            <a:endParaRPr lang="en-US" dirty="0" smtClean="0"/>
          </a:p>
          <a:p>
            <a:r>
              <a:rPr lang="en-US" dirty="0" smtClean="0"/>
              <a:t>Separation creates separate income in AZ, CA, LA, WA</a:t>
            </a:r>
          </a:p>
          <a:p>
            <a:r>
              <a:rPr lang="en-US" dirty="0" smtClean="0"/>
              <a:t>Separation</a:t>
            </a:r>
            <a:r>
              <a:rPr lang="en-US" baseline="0" dirty="0" smtClean="0"/>
              <a:t> does not change income from community income in ID, NV, NM, TX, WI</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85843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Duty</a:t>
            </a:r>
          </a:p>
          <a:p>
            <a:r>
              <a:rPr lang="en-US" dirty="0" smtClean="0"/>
              <a:t>Domiciled</a:t>
            </a:r>
            <a:r>
              <a:rPr lang="en-US" baseline="0" dirty="0" smtClean="0"/>
              <a:t> in Community Property State</a:t>
            </a:r>
          </a:p>
          <a:p>
            <a:endParaRPr lang="en-US" baseline="0" dirty="0" smtClean="0"/>
          </a:p>
          <a:p>
            <a:r>
              <a:rPr lang="en-US" baseline="0" dirty="0" smtClean="0"/>
              <a:t>Be careful what you ask when you are preparing the return.  Do they reside in a community property state or are they domiciled in a community property state?</a:t>
            </a:r>
          </a:p>
          <a:p>
            <a:endParaRPr lang="en-US" baseline="0" dirty="0" smtClean="0"/>
          </a:p>
          <a:p>
            <a:endParaRPr lang="en-US" baseline="0" dirty="0" smtClean="0"/>
          </a:p>
          <a:p>
            <a:r>
              <a:rPr lang="en-US" baseline="0" dirty="0" smtClean="0"/>
              <a:t>Remember Sivalls and Pentland cases.  In both cases, they were in the military.  Sivalls, intended to live in Texas when he got out of the Army at the end of WWII.  Pentland actually lived in Texas….even voted, but the court ruled he really was a resident of Florida.</a:t>
            </a:r>
          </a:p>
          <a:p>
            <a:endParaRPr lang="en-US" baseline="0" dirty="0" smtClean="0"/>
          </a:p>
          <a:p>
            <a:r>
              <a:rPr lang="en-US" baseline="0" dirty="0" smtClean="0"/>
              <a:t>Ask for documents which can prove domicile of your client:  bank accounts, school registration, voting card, car registration, etc. </a:t>
            </a:r>
          </a:p>
          <a:p>
            <a:endParaRPr lang="en-US"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41</a:t>
            </a:fld>
            <a:endParaRPr lang="en-US" dirty="0"/>
          </a:p>
        </p:txBody>
      </p:sp>
    </p:spTree>
    <p:extLst>
      <p:ext uri="{BB962C8B-B14F-4D97-AF65-F5344CB8AC3E}">
        <p14:creationId xmlns:p14="http://schemas.microsoft.com/office/powerpoint/2010/main" val="2555289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community property income items</a:t>
            </a:r>
          </a:p>
          <a:p>
            <a:r>
              <a:rPr lang="en-US" dirty="0" smtClean="0"/>
              <a:t>SSN, RR, Unemployment,</a:t>
            </a:r>
            <a:r>
              <a:rPr lang="en-US" baseline="0" dirty="0" smtClean="0"/>
              <a:t> Lost wages.</a:t>
            </a:r>
          </a:p>
          <a:p>
            <a:endParaRPr lang="en-US" baseline="0" dirty="0" smtClean="0"/>
          </a:p>
          <a:p>
            <a:r>
              <a:rPr lang="en-US" baseline="0" dirty="0" smtClean="0"/>
              <a:t>Deduction </a:t>
            </a:r>
          </a:p>
          <a:p>
            <a:r>
              <a:rPr lang="en-US" baseline="0" dirty="0" smtClean="0"/>
              <a:t>Depends on source to pay.</a:t>
            </a:r>
          </a:p>
          <a:p>
            <a:endParaRPr lang="en-US" baseline="0" dirty="0" smtClean="0"/>
          </a:p>
          <a:p>
            <a:r>
              <a:rPr lang="en-US" baseline="0" dirty="0" smtClean="0"/>
              <a:t>In the example:</a:t>
            </a:r>
          </a:p>
          <a:p>
            <a:r>
              <a:rPr lang="en-US" baseline="0" dirty="0" smtClean="0"/>
              <a:t>Isabella’s income 	$25,000.    Floor is 7.5% x 25,000 = 1875</a:t>
            </a:r>
          </a:p>
          <a:p>
            <a:r>
              <a:rPr lang="en-US" baseline="0" dirty="0" smtClean="0"/>
              <a:t>Medical Expense	2,250</a:t>
            </a:r>
          </a:p>
          <a:p>
            <a:r>
              <a:rPr lang="en-US" baseline="0" dirty="0" smtClean="0"/>
              <a:t>Deduction  		=375</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63553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Earned</a:t>
            </a:r>
            <a:r>
              <a:rPr lang="en-US" baseline="0" dirty="0" smtClean="0"/>
              <a:t> Income:  Wages, salaries, professional fees, </a:t>
            </a:r>
          </a:p>
          <a:p>
            <a:endParaRPr lang="en-US" baseline="0" dirty="0" smtClean="0"/>
          </a:p>
          <a:p>
            <a:r>
              <a:rPr lang="en-US" baseline="0" dirty="0" smtClean="0"/>
              <a:t>Social Security is individual income,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059089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44</a:t>
            </a:fld>
            <a:endParaRPr lang="en-US" dirty="0"/>
          </a:p>
        </p:txBody>
      </p:sp>
    </p:spTree>
    <p:extLst>
      <p:ext uri="{BB962C8B-B14F-4D97-AF65-F5344CB8AC3E}">
        <p14:creationId xmlns:p14="http://schemas.microsoft.com/office/powerpoint/2010/main" val="2771297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45</a:t>
            </a:fld>
            <a:endParaRPr lang="en-US" dirty="0"/>
          </a:p>
        </p:txBody>
      </p:sp>
    </p:spTree>
    <p:extLst>
      <p:ext uri="{BB962C8B-B14F-4D97-AF65-F5344CB8AC3E}">
        <p14:creationId xmlns:p14="http://schemas.microsoft.com/office/powerpoint/2010/main" val="1107308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50388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70627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Bunney  14 T.C. 259</a:t>
            </a:r>
          </a:p>
          <a:p>
            <a:r>
              <a:rPr lang="en-US" dirty="0"/>
              <a:t>Petitioner (H) and his former wife (W) were divorced in 1992. H and W were residents of California, a </a:t>
            </a:r>
            <a:r>
              <a:rPr lang="en-US" dirty="0" smtClean="0"/>
              <a:t>community </a:t>
            </a:r>
            <a:r>
              <a:rPr lang="en-US" dirty="0"/>
              <a:t>y property State. The judgment dissolving the marriage ordered that H’s IRA’s, which were funded with contributions that were community property, be divided equally between H and W. In 1993,Hwithdrew$125,000from his IRA’s and transferred$111,600 to W. Held: sec. 408(g), I.R.C., precludes characterization of W as a 50-percent “distributee” of H’s IRA’s under sec. 408(d)(1), I.R.C.; accordingly, H,notW, is taxable on the distributions. Held, further ,no portion of the $111,600 paid to W is excludable from</a:t>
            </a:r>
          </a:p>
          <a:p>
            <a:r>
              <a:rPr lang="en-US" dirty="0"/>
              <a:t>H’s income under sec. 408(d)(6), I.R.C. Held, further ,H is liable for the sec. 72(t), I.R.C., additional taxon theIRA distributions. Held, further, petitioner had a reasonable basis for his position, and thus the accuracy-related penalty for negligence under sec.6662(a), I.R.C., applies only with respect to the</a:t>
            </a:r>
          </a:p>
          <a:p>
            <a:r>
              <a:rPr lang="en-US" dirty="0"/>
              <a:t>adjustments conceded by H.</a:t>
            </a:r>
          </a:p>
          <a:p>
            <a:endParaRPr lang="en-US" dirty="0" smtClean="0"/>
          </a:p>
          <a:p>
            <a:endParaRPr lang="en-US" dirty="0" smtClean="0"/>
          </a:p>
          <a:p>
            <a:r>
              <a:rPr lang="en-US" dirty="0" smtClean="0"/>
              <a:t>Stafford v. Commissioner, 1997 RIA TC Memo</a:t>
            </a:r>
          </a:p>
          <a:p>
            <a:endParaRPr lang="en-US" dirty="0" smtClean="0"/>
          </a:p>
          <a:p>
            <a:r>
              <a:rPr lang="en-US" dirty="0" smtClean="0"/>
              <a:t>IRA</a:t>
            </a:r>
            <a:r>
              <a:rPr lang="en-US" baseline="0" dirty="0" smtClean="0"/>
              <a:t> distribution was considered community income in Texas.  ½ taxed to each Spouse.</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48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53032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49</a:t>
            </a:fld>
            <a:endParaRPr lang="en-US" dirty="0"/>
          </a:p>
        </p:txBody>
      </p:sp>
    </p:spTree>
    <p:extLst>
      <p:ext uri="{BB962C8B-B14F-4D97-AF65-F5344CB8AC3E}">
        <p14:creationId xmlns:p14="http://schemas.microsoft.com/office/powerpoint/2010/main" val="205101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Goths </a:t>
            </a:r>
            <a:r>
              <a:rPr lang="en-US" dirty="0" smtClean="0">
                <a:sym typeface="Wingdings" panose="05000000000000000000" pitchFamily="2" charset="2"/>
              </a:rPr>
              <a:t> Visigoths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Germanic</a:t>
            </a:r>
            <a:r>
              <a:rPr lang="en-US" baseline="0" dirty="0" smtClean="0"/>
              <a:t> Tribes invaded Rome periodically.  Eventually a peace of sorts existed.  Rome was weak and split into Eastern Rome with capital in Constantinople and the Western Roman Empire with Rome as capital.  Goths migrated during this period due to pressures from Eastern raiders and eventually migrated to the Iberian Peninsula and acted as surrogates for Roman rulers.  With the fall of the roman empire in 476, the Goths formed their own kingdom.</a:t>
            </a:r>
          </a:p>
          <a:p>
            <a:r>
              <a:rPr lang="en-US" dirty="0" smtClean="0">
                <a:sym typeface="Wingdings" panose="05000000000000000000" pitchFamily="2" charset="2"/>
              </a:rPr>
              <a:t>Migrated to Iberian Peninsula</a:t>
            </a:r>
          </a:p>
          <a:p>
            <a:pPr lvl="1"/>
            <a:endParaRPr lang="en-US" dirty="0" smtClean="0">
              <a:sym typeface="Wingdings" panose="05000000000000000000" pitchFamily="2" charset="2"/>
            </a:endParaRPr>
          </a:p>
          <a:p>
            <a:pPr lvl="1"/>
            <a:r>
              <a:rPr lang="en-US" dirty="0" smtClean="0">
                <a:sym typeface="Wingdings" panose="05000000000000000000" pitchFamily="2" charset="2"/>
              </a:rPr>
              <a:t>Western Roman Empire</a:t>
            </a:r>
          </a:p>
          <a:p>
            <a:pPr lvl="1"/>
            <a:r>
              <a:rPr lang="en-US" dirty="0" smtClean="0">
                <a:sym typeface="Wingdings" panose="05000000000000000000" pitchFamily="2" charset="2"/>
              </a:rPr>
              <a:t>Aided in Roman Control </a:t>
            </a:r>
          </a:p>
          <a:p>
            <a:pPr lvl="1"/>
            <a:r>
              <a:rPr lang="en-US" dirty="0" smtClean="0">
                <a:sym typeface="Wingdings" panose="05000000000000000000" pitchFamily="2" charset="2"/>
              </a:rPr>
              <a:t>Own Kingdom after Fall</a:t>
            </a:r>
          </a:p>
          <a:p>
            <a:r>
              <a:rPr lang="en-US" dirty="0" smtClean="0">
                <a:sym typeface="Wingdings" panose="05000000000000000000" pitchFamily="2" charset="2"/>
              </a:rPr>
              <a:t>Code of Euric</a:t>
            </a:r>
          </a:p>
          <a:p>
            <a:pPr lvl="1"/>
            <a:r>
              <a:rPr lang="en-US" dirty="0" smtClean="0">
                <a:sym typeface="Wingdings" panose="05000000000000000000" pitchFamily="2" charset="2"/>
              </a:rPr>
              <a:t>First marital community ~466 AD</a:t>
            </a:r>
          </a:p>
          <a:p>
            <a:r>
              <a:rPr lang="en-US" dirty="0" smtClean="0">
                <a:sym typeface="Wingdings" panose="05000000000000000000" pitchFamily="2" charset="2"/>
              </a:rPr>
              <a:t>~ 660 AD </a:t>
            </a:r>
          </a:p>
          <a:p>
            <a:pPr lvl="1"/>
            <a:r>
              <a:rPr lang="en-US" dirty="0" smtClean="0">
                <a:sym typeface="Wingdings" panose="05000000000000000000" pitchFamily="2" charset="2"/>
              </a:rPr>
              <a:t>Community of Matrimonial Gains</a:t>
            </a:r>
          </a:p>
          <a:p>
            <a:pPr lvl="1"/>
            <a:r>
              <a:rPr lang="en-US" dirty="0" smtClean="0">
                <a:sym typeface="Wingdings" panose="05000000000000000000" pitchFamily="2" charset="2"/>
              </a:rPr>
              <a:t>Acquets divided per share contributed</a:t>
            </a:r>
          </a:p>
          <a:p>
            <a:r>
              <a:rPr lang="en-US" dirty="0" smtClean="0">
                <a:sym typeface="Wingdings" panose="05000000000000000000" pitchFamily="2" charset="2"/>
              </a:rPr>
              <a:t>693 AD </a:t>
            </a:r>
          </a:p>
          <a:p>
            <a:pPr lvl="1"/>
            <a:r>
              <a:rPr lang="en-US" dirty="0" smtClean="0">
                <a:sym typeface="Wingdings" panose="05000000000000000000" pitchFamily="2" charset="2"/>
              </a:rPr>
              <a:t>2</a:t>
            </a:r>
            <a:r>
              <a:rPr lang="en-US" baseline="30000" dirty="0" smtClean="0">
                <a:sym typeface="Wingdings" panose="05000000000000000000" pitchFamily="2" charset="2"/>
              </a:rPr>
              <a:t>nd</a:t>
            </a:r>
            <a:r>
              <a:rPr lang="en-US" dirty="0" smtClean="0">
                <a:sym typeface="Wingdings" panose="05000000000000000000" pitchFamily="2" charset="2"/>
              </a:rPr>
              <a:t> Visigothic Code </a:t>
            </a:r>
          </a:p>
          <a:p>
            <a:pPr lvl="1"/>
            <a:r>
              <a:rPr lang="en-US" dirty="0" smtClean="0">
                <a:sym typeface="Wingdings" panose="05000000000000000000" pitchFamily="2" charset="2"/>
              </a:rPr>
              <a:t>AKA Fuero Juzgo</a:t>
            </a:r>
          </a:p>
          <a:p>
            <a:pPr lvl="1"/>
            <a:r>
              <a:rPr lang="en-US" dirty="0" smtClean="0">
                <a:sym typeface="Wingdings" panose="05000000000000000000" pitchFamily="2" charset="2"/>
              </a:rPr>
              <a:t>Beginning of Spanish Law</a:t>
            </a:r>
          </a:p>
          <a:p>
            <a:endParaRPr lang="en-US" baseline="0" dirty="0" smtClean="0"/>
          </a:p>
          <a:p>
            <a:r>
              <a:rPr lang="en-US" baseline="0" dirty="0" smtClean="0"/>
              <a:t>The Franks to the north were antagonists of sorts with friction and warring.</a:t>
            </a:r>
          </a:p>
          <a:p>
            <a:endParaRPr lang="en-US" baseline="0" dirty="0" smtClean="0"/>
          </a:p>
          <a:p>
            <a:r>
              <a:rPr lang="en-US" baseline="0" dirty="0" smtClean="0"/>
              <a:t>In 711, Muslims invaded Spain and ruled much of the Iberian Peninsula for 700 years.  Between 1000 and 1200, Christian Kingdoms began to invade and reconquer Spain.  Granada was the last to fall in 1492.</a:t>
            </a:r>
          </a:p>
        </p:txBody>
      </p:sp>
      <p:sp>
        <p:nvSpPr>
          <p:cNvPr id="4" name="Slide Number Placeholder 3"/>
          <p:cNvSpPr>
            <a:spLocks noGrp="1"/>
          </p:cNvSpPr>
          <p:nvPr>
            <p:ph type="sldNum" sz="quarter" idx="10"/>
          </p:nvPr>
        </p:nvSpPr>
        <p:spPr/>
        <p:txBody>
          <a:bodyPr/>
          <a:lstStyle/>
          <a:p>
            <a:fld id="{D9E7A016-7128-4AD9-AD2A-C79853545D2A}"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234329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Innocent Spouse, Separation of Liability,</a:t>
            </a:r>
            <a:r>
              <a:rPr lang="en-US" baseline="0" dirty="0" smtClean="0"/>
              <a:t> and </a:t>
            </a:r>
            <a:r>
              <a:rPr lang="en-US" dirty="0" smtClean="0"/>
              <a:t>Equitable Relief</a:t>
            </a:r>
            <a:r>
              <a:rPr lang="en-US" baseline="0" dirty="0" smtClean="0"/>
              <a:t> apply to MFJ couples in both Community and Common States.</a:t>
            </a:r>
          </a:p>
          <a:p>
            <a:endParaRPr lang="en-US" dirty="0" smtClean="0"/>
          </a:p>
          <a:p>
            <a:r>
              <a:rPr lang="en-US" dirty="0" smtClean="0"/>
              <a:t>6105</a:t>
            </a:r>
            <a:r>
              <a:rPr lang="en-US" baseline="0" dirty="0" smtClean="0"/>
              <a:t> </a:t>
            </a:r>
            <a:r>
              <a:rPr lang="en-US" baseline="0" dirty="0" smtClean="0"/>
              <a:t>replaced 6103(e) in 1998.  </a:t>
            </a:r>
            <a:endParaRPr lang="en-US" baseline="0" dirty="0" smtClean="0"/>
          </a:p>
          <a:p>
            <a:endParaRPr lang="en-US" baseline="0" dirty="0" smtClean="0"/>
          </a:p>
          <a:p>
            <a:r>
              <a:rPr lang="en-US" baseline="0" dirty="0" smtClean="0"/>
              <a:t>MFJ </a:t>
            </a:r>
            <a:r>
              <a:rPr lang="en-US" baseline="0" dirty="0" smtClean="0"/>
              <a:t>filers with questionable spousal </a:t>
            </a:r>
            <a:r>
              <a:rPr lang="en-US" b="1" baseline="0" dirty="0" smtClean="0"/>
              <a:t>claims for deductions or minimization of income</a:t>
            </a:r>
          </a:p>
          <a:p>
            <a:endParaRPr lang="en-US" b="1" baseline="0" dirty="0" smtClean="0"/>
          </a:p>
          <a:p>
            <a:r>
              <a:rPr lang="en-US" baseline="0" dirty="0" smtClean="0"/>
              <a:t>Same rules as common law states</a:t>
            </a:r>
          </a:p>
          <a:p>
            <a:endParaRPr lang="en-US" baseline="0" dirty="0" smtClean="0"/>
          </a:p>
          <a:p>
            <a:r>
              <a:rPr lang="en-US" baseline="0" dirty="0" smtClean="0"/>
              <a:t>W/O regard means that any item that by </a:t>
            </a:r>
            <a:r>
              <a:rPr lang="en-US" baseline="0" dirty="0" smtClean="0"/>
              <a:t>would be attributed to offending spouse won’t be split due to community property laws.</a:t>
            </a:r>
            <a:endParaRPr lang="en-US" baseline="0" dirty="0" smtClean="0"/>
          </a:p>
          <a:p>
            <a:endParaRPr lang="en-US" baseline="0" dirty="0" smtClean="0"/>
          </a:p>
          <a:p>
            <a:r>
              <a:rPr lang="en-US" baseline="0" dirty="0" smtClean="0"/>
              <a:t>Form 8857 must be filed within 2 years after the date on which IRS begins collection.  Garnishment of wages or notice of intent to levy starts the 2 year</a:t>
            </a:r>
          </a:p>
          <a:p>
            <a:endParaRPr lang="en-US" baseline="0" dirty="0" smtClean="0"/>
          </a:p>
          <a:p>
            <a:r>
              <a:rPr lang="en-US" baseline="0" dirty="0" smtClean="0"/>
              <a:t>Tax Court had jurisdiction to review .</a:t>
            </a:r>
          </a:p>
          <a:p>
            <a:endParaRPr lang="en-US" baseline="0" dirty="0" smtClean="0"/>
          </a:p>
          <a:p>
            <a:r>
              <a:rPr lang="en-US" dirty="0" smtClean="0"/>
              <a:t>Generally more liberal after 1998</a:t>
            </a:r>
            <a:r>
              <a:rPr lang="en-US" baseline="0" dirty="0" smtClean="0"/>
              <a:t> law</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50</a:t>
            </a:fld>
            <a:endParaRPr lang="en-US" dirty="0"/>
          </a:p>
        </p:txBody>
      </p:sp>
    </p:spTree>
    <p:extLst>
      <p:ext uri="{BB962C8B-B14F-4D97-AF65-F5344CB8AC3E}">
        <p14:creationId xmlns:p14="http://schemas.microsoft.com/office/powerpoint/2010/main" val="2313292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Understatement due to erroneous items</a:t>
            </a:r>
          </a:p>
          <a:p>
            <a:endParaRPr lang="en-US" dirty="0" smtClean="0"/>
          </a:p>
          <a:p>
            <a:r>
              <a:rPr lang="en-US" dirty="0" smtClean="0"/>
              <a:t>All facts and circumstances</a:t>
            </a:r>
          </a:p>
          <a:p>
            <a:endParaRPr lang="en-US" dirty="0" smtClean="0"/>
          </a:p>
          <a:p>
            <a:r>
              <a:rPr lang="en-US" dirty="0" smtClean="0"/>
              <a:t>Erroneous</a:t>
            </a:r>
            <a:r>
              <a:rPr lang="en-US" baseline="0" dirty="0" smtClean="0"/>
              <a:t> items</a:t>
            </a:r>
          </a:p>
          <a:p>
            <a:r>
              <a:rPr lang="en-US" baseline="0" dirty="0" smtClean="0"/>
              <a:t>	Unreported income</a:t>
            </a:r>
          </a:p>
          <a:p>
            <a:r>
              <a:rPr lang="en-US" baseline="0" dirty="0" smtClean="0"/>
              <a:t>	Incorrect deduction, credit, or property based claimed by spouse</a:t>
            </a:r>
          </a:p>
          <a:p>
            <a:endParaRPr lang="en-US" baseline="0" dirty="0" smtClean="0"/>
          </a:p>
          <a:p>
            <a:endParaRPr lang="en-US" baseline="0" dirty="0" smtClean="0"/>
          </a:p>
          <a:p>
            <a:r>
              <a:rPr lang="en-US" baseline="0" dirty="0" smtClean="0"/>
              <a:t>Reasonably prudent person would or should know under the circumstances, keeping in mind the person’s level of intelligence, education, and experience.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Knowledge of item referenced to activity no exact amount</a:t>
            </a:r>
          </a:p>
          <a:p>
            <a:endParaRPr lang="en-US" baseline="0" dirty="0" smtClean="0"/>
          </a:p>
          <a:p>
            <a:r>
              <a:rPr lang="en-US" baseline="0" dirty="0" smtClean="0"/>
              <a:t>Examples:  Ollestad v. Commissioner p </a:t>
            </a:r>
            <a:r>
              <a:rPr lang="en-US" baseline="0" dirty="0" smtClean="0"/>
              <a:t>95</a:t>
            </a:r>
          </a:p>
          <a:p>
            <a:r>
              <a:rPr lang="en-US" baseline="0" dirty="0" smtClean="0"/>
              <a:t>Spouse with limited education and not involved with H business.  Never had a job or filed a separate tax return.  Permission to write checks.</a:t>
            </a:r>
            <a:endParaRPr lang="en-US" baseline="0" dirty="0" smtClean="0"/>
          </a:p>
          <a:p>
            <a:endParaRPr lang="en-US" baseline="0" dirty="0" smtClean="0"/>
          </a:p>
          <a:p>
            <a:r>
              <a:rPr lang="en-US" baseline="0" dirty="0" smtClean="0"/>
              <a:t>Hardy </a:t>
            </a:r>
            <a:r>
              <a:rPr lang="en-US" baseline="0" dirty="0" smtClean="0"/>
              <a:t>v Commissioner </a:t>
            </a:r>
          </a:p>
          <a:p>
            <a:r>
              <a:rPr lang="en-US" baseline="0" dirty="0" smtClean="0"/>
              <a:t>Knew H was employed, had income, and some of the income used to pay family expenses.</a:t>
            </a:r>
            <a:endParaRPr lang="en-US" baseline="0" dirty="0" smtClean="0"/>
          </a:p>
          <a:p>
            <a:endParaRPr lang="en-US" baseline="0" dirty="0" smtClean="0"/>
          </a:p>
          <a:p>
            <a:r>
              <a:rPr lang="en-US" baseline="0" dirty="0" smtClean="0"/>
              <a:t>Significant Benefit can be direct or interact</a:t>
            </a:r>
          </a:p>
          <a:p>
            <a:r>
              <a:rPr lang="en-US" baseline="0" dirty="0" smtClean="0"/>
              <a:t>Review pub 971 for </a:t>
            </a:r>
            <a:r>
              <a:rPr lang="en-US" baseline="0" dirty="0" smtClean="0"/>
              <a:t>details</a:t>
            </a:r>
          </a:p>
          <a:p>
            <a:endParaRPr lang="en-US" baseline="0" dirty="0" smtClean="0"/>
          </a:p>
          <a:p>
            <a:endParaRPr lang="en-US" baseline="0" dirty="0" smtClean="0"/>
          </a:p>
          <a:p>
            <a:r>
              <a:rPr lang="en-US" baseline="0" dirty="0" smtClean="0"/>
              <a:t>McGee v Commissioner </a:t>
            </a:r>
          </a:p>
          <a:p>
            <a:r>
              <a:rPr lang="en-US" baseline="0" dirty="0" smtClean="0"/>
              <a:t>Wife knew H was careless with financial matters.  No effort to review tax returns…just signed.</a:t>
            </a:r>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51</a:t>
            </a:fld>
            <a:endParaRPr lang="en-US" dirty="0"/>
          </a:p>
        </p:txBody>
      </p:sp>
    </p:spTree>
    <p:extLst>
      <p:ext uri="{BB962C8B-B14F-4D97-AF65-F5344CB8AC3E}">
        <p14:creationId xmlns:p14="http://schemas.microsoft.com/office/powerpoint/2010/main" val="1589756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granted if:</a:t>
            </a:r>
          </a:p>
          <a:p>
            <a:r>
              <a:rPr lang="en-US" dirty="0" smtClean="0"/>
              <a:t>TRANSFER</a:t>
            </a:r>
            <a:r>
              <a:rPr lang="en-US" baseline="0" dirty="0" smtClean="0"/>
              <a:t> of </a:t>
            </a:r>
            <a:r>
              <a:rPr lang="en-US" baseline="0" dirty="0" smtClean="0"/>
              <a:t>Assets.  Transfer is presumed to be to avoid taxes.</a:t>
            </a:r>
            <a:endParaRPr lang="en-US" baseline="0" dirty="0" smtClean="0"/>
          </a:p>
          <a:p>
            <a:r>
              <a:rPr lang="en-US" b="1" baseline="0" dirty="0" smtClean="0"/>
              <a:t>Actual knowledge when signed</a:t>
            </a:r>
          </a:p>
          <a:p>
            <a:endParaRPr lang="en-US" baseline="0" dirty="0" smtClean="0"/>
          </a:p>
          <a:p>
            <a:r>
              <a:rPr lang="en-US" baseline="0" dirty="0" smtClean="0"/>
              <a:t>Tax payer has burden of proof in basis of separating</a:t>
            </a:r>
          </a:p>
          <a:p>
            <a:r>
              <a:rPr lang="en-US" baseline="0" dirty="0" smtClean="0"/>
              <a:t>IRS has burden of proof for frauds</a:t>
            </a:r>
          </a:p>
          <a:p>
            <a:endParaRPr lang="en-US" baseline="0" dirty="0" smtClean="0"/>
          </a:p>
          <a:p>
            <a:r>
              <a:rPr lang="en-US" baseline="0" dirty="0" smtClean="0"/>
              <a:t>Klett makes the case that there is little downside to making the election </a:t>
            </a:r>
            <a:r>
              <a:rPr lang="en-US" b="1" baseline="0" dirty="0" smtClean="0"/>
              <a:t>if there is no fraud or disqualified</a:t>
            </a:r>
            <a:r>
              <a:rPr lang="en-US" b="0" baseline="0" dirty="0" smtClean="0"/>
              <a:t> </a:t>
            </a:r>
            <a:r>
              <a:rPr lang="en-US" b="1" baseline="0" dirty="0" smtClean="0"/>
              <a:t>transfers.</a:t>
            </a:r>
            <a:endParaRPr lang="en-US" b="0" baseline="0" dirty="0" smtClean="0"/>
          </a:p>
          <a:p>
            <a:r>
              <a:rPr lang="en-US" b="0" baseline="0" dirty="0" smtClean="0"/>
              <a:t>There is nothing which prevents the taxpayer with more assets to try and protects their assets.</a:t>
            </a:r>
          </a:p>
          <a:p>
            <a:endParaRPr lang="en-US" b="0" baseline="0" dirty="0" smtClean="0"/>
          </a:p>
          <a:p>
            <a:r>
              <a:rPr lang="en-US" b="0" baseline="0" dirty="0" smtClean="0"/>
              <a:t>Taxpayer should do if there is a suspicion of omitted income or questionable deductions.</a:t>
            </a:r>
          </a:p>
          <a:p>
            <a:endParaRPr lang="en-US" b="0" baseline="0" dirty="0" smtClean="0"/>
          </a:p>
          <a:p>
            <a:endParaRPr lang="en-US" baseline="0" dirty="0" smtClean="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52</a:t>
            </a:fld>
            <a:endParaRPr lang="en-US" dirty="0"/>
          </a:p>
        </p:txBody>
      </p:sp>
    </p:spTree>
    <p:extLst>
      <p:ext uri="{BB962C8B-B14F-4D97-AF65-F5344CB8AC3E}">
        <p14:creationId xmlns:p14="http://schemas.microsoft.com/office/powerpoint/2010/main" val="1243612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Equitable Relief</a:t>
            </a:r>
          </a:p>
          <a:p>
            <a:endParaRPr lang="en-US" dirty="0" smtClean="0"/>
          </a:p>
          <a:p>
            <a:r>
              <a:rPr lang="en-US" dirty="0" smtClean="0"/>
              <a:t>Underpayment of Tax liability:  Couple file MFJ.  Owe</a:t>
            </a:r>
            <a:r>
              <a:rPr lang="en-US" baseline="0" dirty="0" smtClean="0"/>
              <a:t> $5K.  They pay 2.5K.  H &amp; W takes out a loan to pay rest, but H buys a boat. </a:t>
            </a:r>
            <a:endParaRPr lang="en-US" dirty="0" smtClean="0"/>
          </a:p>
          <a:p>
            <a:endParaRPr lang="en-US" dirty="0" smtClean="0"/>
          </a:p>
          <a:p>
            <a:endParaRPr lang="en-US" dirty="0" smtClean="0"/>
          </a:p>
          <a:p>
            <a:r>
              <a:rPr lang="en-US" dirty="0" smtClean="0"/>
              <a:t>MFS Filers</a:t>
            </a:r>
          </a:p>
          <a:p>
            <a:r>
              <a:rPr lang="en-US" dirty="0" smtClean="0">
                <a:latin typeface="Arial" panose="020B0604020202020204" pitchFamily="34" charset="0"/>
                <a:cs typeface="Arial" panose="020B0604020202020204" pitchFamily="34" charset="0"/>
              </a:rPr>
              <a:t>§66</a:t>
            </a:r>
            <a:endParaRPr lang="en-US" dirty="0" smtClean="0"/>
          </a:p>
          <a:p>
            <a:r>
              <a:rPr lang="en-US" dirty="0" smtClean="0"/>
              <a:t>(a)</a:t>
            </a:r>
          </a:p>
          <a:p>
            <a:r>
              <a:rPr lang="en-US" dirty="0" smtClean="0"/>
              <a:t>Lived</a:t>
            </a:r>
            <a:r>
              <a:rPr lang="en-US" baseline="0" dirty="0" smtClean="0"/>
              <a:t> </a:t>
            </a:r>
            <a:r>
              <a:rPr lang="en-US" baseline="0" dirty="0" smtClean="0"/>
              <a:t>apart</a:t>
            </a:r>
          </a:p>
          <a:p>
            <a:r>
              <a:rPr lang="en-US" b="1" baseline="0" dirty="0" smtClean="0"/>
              <a:t>Did not file joint return</a:t>
            </a:r>
          </a:p>
          <a:p>
            <a:r>
              <a:rPr lang="en-US" baseline="0" dirty="0" smtClean="0"/>
              <a:t>Earned Income which is community income</a:t>
            </a:r>
          </a:p>
          <a:p>
            <a:r>
              <a:rPr lang="en-US" baseline="0" dirty="0" smtClean="0"/>
              <a:t>No portion of earned income is transferred between </a:t>
            </a:r>
            <a:r>
              <a:rPr lang="en-US" baseline="0" dirty="0" smtClean="0"/>
              <a:t>spouses</a:t>
            </a:r>
          </a:p>
          <a:p>
            <a:r>
              <a:rPr lang="en-US" baseline="0" dirty="0" smtClean="0"/>
              <a:t>Then treated as in </a:t>
            </a:r>
            <a:r>
              <a:rPr lang="en-US" baseline="0" dirty="0" smtClean="0">
                <a:latin typeface="Arial" panose="020B0604020202020204" pitchFamily="34" charset="0"/>
                <a:cs typeface="Arial" panose="020B0604020202020204" pitchFamily="34" charset="0"/>
              </a:rPr>
              <a:t>§879(a)</a:t>
            </a:r>
          </a:p>
          <a:p>
            <a:r>
              <a:rPr lang="en-US" baseline="0" dirty="0" smtClean="0">
                <a:latin typeface="Arial" panose="020B0604020202020204" pitchFamily="34" charset="0"/>
                <a:cs typeface="Arial" panose="020B0604020202020204" pitchFamily="34" charset="0"/>
              </a:rPr>
              <a:t>	Earned income other than trade or business income assigned to spouse who rendered service</a:t>
            </a:r>
          </a:p>
          <a:p>
            <a:r>
              <a:rPr lang="en-US" baseline="0" dirty="0" smtClean="0">
                <a:latin typeface="Arial" panose="020B0604020202020204" pitchFamily="34" charset="0"/>
                <a:cs typeface="Arial" panose="020B0604020202020204" pitchFamily="34" charset="0"/>
              </a:rPr>
              <a:t>	Trade or Business or Partnership assigned to the person carrying on Trade or Business or Partnership §1405(a)(5)</a:t>
            </a:r>
          </a:p>
          <a:p>
            <a:r>
              <a:rPr lang="en-US" baseline="0" dirty="0" smtClean="0">
                <a:latin typeface="Arial" panose="020B0604020202020204" pitchFamily="34" charset="0"/>
                <a:cs typeface="Arial" panose="020B0604020202020204" pitchFamily="34" charset="0"/>
              </a:rPr>
              <a:t>	Separate property income to spouse owning separate income</a:t>
            </a:r>
          </a:p>
          <a:p>
            <a:r>
              <a:rPr lang="en-US" baseline="0" dirty="0" smtClean="0">
                <a:latin typeface="Arial" panose="020B0604020202020204" pitchFamily="34" charset="0"/>
                <a:cs typeface="Arial" panose="020B0604020202020204" pitchFamily="34" charset="0"/>
              </a:rPr>
              <a:t>	All other community property income per community property law.</a:t>
            </a:r>
          </a:p>
          <a:p>
            <a:endParaRPr lang="en-US" baseline="0" dirty="0" smtClean="0">
              <a:latin typeface="Arial" panose="020B0604020202020204" pitchFamily="34" charset="0"/>
              <a:cs typeface="Arial" panose="020B0604020202020204" pitchFamily="34" charset="0"/>
            </a:endParaRPr>
          </a:p>
          <a:p>
            <a:pPr marL="228600" indent="-228600">
              <a:buAutoNum type="alphaLcParenBoth" startAt="2"/>
            </a:pPr>
            <a:r>
              <a:rPr lang="en-US" baseline="0" dirty="0" smtClean="0">
                <a:latin typeface="Arial" panose="020B0604020202020204" pitchFamily="34" charset="0"/>
                <a:cs typeface="Arial" panose="020B0604020202020204" pitchFamily="34" charset="0"/>
              </a:rPr>
              <a:t>Spouse acted as if it was separate property, failed to notify other spouse of income before due date, Secretary can disregard community property laws.</a:t>
            </a:r>
          </a:p>
          <a:p>
            <a:pPr marL="228600" indent="-228600">
              <a:buAutoNum type="alphaLcParenBoth" startAt="2"/>
            </a:pPr>
            <a:endParaRPr lang="en-US" baseline="0" dirty="0" smtClean="0">
              <a:latin typeface="Arial" panose="020B0604020202020204" pitchFamily="34" charset="0"/>
              <a:cs typeface="Arial" panose="020B0604020202020204" pitchFamily="34" charset="0"/>
            </a:endParaRPr>
          </a:p>
          <a:p>
            <a:pPr marL="0" indent="0">
              <a:buNone/>
            </a:pPr>
            <a:endParaRPr lang="en-US" baseline="0" dirty="0" smtClean="0">
              <a:latin typeface="Arial" panose="020B0604020202020204" pitchFamily="34" charset="0"/>
              <a:cs typeface="Arial" panose="020B0604020202020204" pitchFamily="34" charset="0"/>
            </a:endParaRPr>
          </a:p>
          <a:p>
            <a:pPr marL="0" indent="0">
              <a:buNone/>
            </a:pPr>
            <a:r>
              <a:rPr lang="en-US" baseline="0" dirty="0" smtClean="0">
                <a:latin typeface="Arial" panose="020B0604020202020204" pitchFamily="34" charset="0"/>
                <a:cs typeface="Arial" panose="020B0604020202020204" pitchFamily="34" charset="0"/>
              </a:rPr>
              <a:t>     Traditional Relief</a:t>
            </a:r>
          </a:p>
          <a:p>
            <a:pPr marL="0" indent="0">
              <a:buNone/>
            </a:pPr>
            <a:r>
              <a:rPr lang="en-US" baseline="0" dirty="0" smtClean="0">
                <a:latin typeface="Arial" panose="020B0604020202020204" pitchFamily="34" charset="0"/>
                <a:cs typeface="Arial" panose="020B0604020202020204" pitchFamily="34" charset="0"/>
              </a:rPr>
              <a:t>(c)Only for Items of Income</a:t>
            </a:r>
          </a:p>
          <a:p>
            <a:pPr marL="0" indent="0">
              <a:buNone/>
            </a:pPr>
            <a:r>
              <a:rPr lang="en-US" baseline="0" dirty="0" smtClean="0">
                <a:latin typeface="Arial" panose="020B0604020202020204" pitchFamily="34" charset="0"/>
                <a:cs typeface="Arial" panose="020B0604020202020204" pitchFamily="34" charset="0"/>
              </a:rPr>
              <a:t>      Not MFJ</a:t>
            </a:r>
          </a:p>
          <a:p>
            <a:pPr marL="0" indent="0">
              <a:buNone/>
            </a:pPr>
            <a:r>
              <a:rPr lang="en-US" baseline="0" dirty="0" smtClean="0">
                <a:latin typeface="Arial" panose="020B0604020202020204" pitchFamily="34" charset="0"/>
                <a:cs typeface="Arial" panose="020B0604020202020204" pitchFamily="34" charset="0"/>
              </a:rPr>
              <a:t>      Did not include income as in §879(a)</a:t>
            </a:r>
          </a:p>
          <a:p>
            <a:pPr marL="0" indent="0">
              <a:buNone/>
            </a:pPr>
            <a:r>
              <a:rPr lang="en-US" baseline="0" dirty="0" smtClean="0">
                <a:latin typeface="Arial" panose="020B0604020202020204" pitchFamily="34" charset="0"/>
                <a:cs typeface="Arial" panose="020B0604020202020204" pitchFamily="34" charset="0"/>
              </a:rPr>
              <a:t>       Establishes spouse did not know </a:t>
            </a:r>
          </a:p>
          <a:p>
            <a:pPr marL="0" indent="0">
              <a:buNone/>
            </a:pPr>
            <a:r>
              <a:rPr lang="en-US" baseline="0" dirty="0" smtClean="0">
                <a:latin typeface="Arial" panose="020B0604020202020204" pitchFamily="34" charset="0"/>
                <a:cs typeface="Arial" panose="020B0604020202020204" pitchFamily="34" charset="0"/>
              </a:rPr>
              <a:t>        All Facts an Circumstances…</a:t>
            </a:r>
          </a:p>
          <a:p>
            <a:pPr marL="0" indent="0">
              <a:buNone/>
            </a:pPr>
            <a:r>
              <a:rPr lang="en-US" baseline="0" dirty="0" smtClean="0">
                <a:latin typeface="Arial" panose="020B0604020202020204" pitchFamily="34" charset="0"/>
                <a:cs typeface="Arial" panose="020B0604020202020204" pitchFamily="34" charset="0"/>
              </a:rPr>
              <a:t>Then Secretary can include in other spouse’s income</a:t>
            </a:r>
          </a:p>
          <a:p>
            <a:pPr marL="0" indent="0">
              <a:buNone/>
            </a:pPr>
            <a:endParaRPr lang="en-US" baseline="0" dirty="0" smtClean="0">
              <a:latin typeface="Arial" panose="020B0604020202020204" pitchFamily="34" charset="0"/>
              <a:cs typeface="Arial" panose="020B0604020202020204" pitchFamily="34" charset="0"/>
            </a:endParaRPr>
          </a:p>
          <a:p>
            <a:pPr marL="0" indent="0">
              <a:buNone/>
            </a:pPr>
            <a:r>
              <a:rPr lang="en-US" baseline="0" dirty="0" smtClean="0">
                <a:latin typeface="Arial" panose="020B0604020202020204" pitchFamily="34" charset="0"/>
                <a:cs typeface="Arial" panose="020B0604020202020204" pitchFamily="34" charset="0"/>
              </a:rPr>
              <a:t>From the IRM</a:t>
            </a:r>
          </a:p>
          <a:p>
            <a:pPr marL="0" indent="0">
              <a:buNone/>
            </a:pPr>
            <a:r>
              <a:rPr lang="en-US" baseline="0" dirty="0" smtClean="0">
                <a:latin typeface="Arial" panose="020B0604020202020204" pitchFamily="34" charset="0"/>
                <a:cs typeface="Arial" panose="020B0604020202020204" pitchFamily="34" charset="0"/>
              </a:rPr>
              <a:t>First Sentence applies to deficiency only [ 1</a:t>
            </a:r>
            <a:r>
              <a:rPr lang="en-US" baseline="30000" dirty="0" smtClean="0">
                <a:latin typeface="Arial" panose="020B0604020202020204" pitchFamily="34" charset="0"/>
                <a:cs typeface="Arial" panose="020B0604020202020204" pitchFamily="34" charset="0"/>
              </a:rPr>
              <a:t>st</a:t>
            </a:r>
            <a:r>
              <a:rPr lang="en-US" baseline="0" dirty="0" smtClean="0">
                <a:latin typeface="Arial" panose="020B0604020202020204" pitchFamily="34" charset="0"/>
                <a:cs typeface="Arial" panose="020B0604020202020204" pitchFamily="34" charset="0"/>
              </a:rPr>
              <a:t> sentence is (c) above]</a:t>
            </a:r>
          </a:p>
          <a:p>
            <a:pPr marL="0" indent="0">
              <a:buNone/>
            </a:pPr>
            <a:endParaRPr lang="en-US" baseline="0" dirty="0" smtClean="0">
              <a:latin typeface="Arial" panose="020B0604020202020204" pitchFamily="34" charset="0"/>
              <a:cs typeface="Arial" panose="020B0604020202020204" pitchFamily="34" charset="0"/>
            </a:endParaRPr>
          </a:p>
          <a:p>
            <a:pPr marL="0" indent="0">
              <a:buNone/>
            </a:pPr>
            <a:r>
              <a:rPr lang="en-US" baseline="0" dirty="0" smtClean="0">
                <a:latin typeface="Arial" panose="020B0604020202020204" pitchFamily="34" charset="0"/>
                <a:cs typeface="Arial" panose="020B0604020202020204" pitchFamily="34" charset="0"/>
              </a:rPr>
              <a:t>Cannot file a joint return</a:t>
            </a:r>
          </a:p>
          <a:p>
            <a:pPr marL="0" indent="0">
              <a:buNone/>
            </a:pPr>
            <a:r>
              <a:rPr lang="en-US" baseline="0" dirty="0" smtClean="0">
                <a:latin typeface="Arial" panose="020B0604020202020204" pitchFamily="34" charset="0"/>
                <a:cs typeface="Arial" panose="020B0604020202020204" pitchFamily="34" charset="0"/>
              </a:rPr>
              <a:t>Does not include community income</a:t>
            </a:r>
          </a:p>
          <a:p>
            <a:pPr marL="0" indent="0">
              <a:buNone/>
            </a:pPr>
            <a:r>
              <a:rPr lang="en-US" baseline="0" dirty="0" smtClean="0">
                <a:latin typeface="Arial" panose="020B0604020202020204" pitchFamily="34" charset="0"/>
                <a:cs typeface="Arial" panose="020B0604020202020204" pitchFamily="34" charset="0"/>
              </a:rPr>
              <a:t>Community income as in 879(a) is attributed to other spouse</a:t>
            </a:r>
          </a:p>
          <a:p>
            <a:pPr marL="0" indent="0">
              <a:buNone/>
            </a:pPr>
            <a:r>
              <a:rPr lang="en-US" baseline="0" dirty="0" smtClean="0">
                <a:latin typeface="Arial" panose="020B0604020202020204" pitchFamily="34" charset="0"/>
                <a:cs typeface="Arial" panose="020B0604020202020204" pitchFamily="34" charset="0"/>
              </a:rPr>
              <a:t>Did not know or have reason to know</a:t>
            </a:r>
          </a:p>
          <a:p>
            <a:pPr marL="0" indent="0">
              <a:buNone/>
            </a:pPr>
            <a:r>
              <a:rPr lang="en-US" baseline="0" dirty="0" smtClean="0">
                <a:latin typeface="Arial" panose="020B0604020202020204" pitchFamily="34" charset="0"/>
                <a:cs typeface="Arial" panose="020B0604020202020204" pitchFamily="34" charset="0"/>
              </a:rPr>
              <a:t>All facts and Circumstances ….Secretary will not include income</a:t>
            </a:r>
          </a:p>
          <a:p>
            <a:pPr marL="0" indent="0">
              <a:buNone/>
            </a:pPr>
            <a:endParaRPr lang="en-US" baseline="0" dirty="0" smtClean="0">
              <a:latin typeface="Arial" panose="020B0604020202020204" pitchFamily="34" charset="0"/>
              <a:cs typeface="Arial" panose="020B0604020202020204" pitchFamily="34" charset="0"/>
            </a:endParaRPr>
          </a:p>
          <a:p>
            <a:pPr marL="0" indent="0">
              <a:buNone/>
            </a:pPr>
            <a:r>
              <a:rPr lang="en-US" baseline="0" dirty="0" smtClean="0">
                <a:latin typeface="Arial" panose="020B0604020202020204" pitchFamily="34" charset="0"/>
                <a:cs typeface="Arial" panose="020B0604020202020204" pitchFamily="34" charset="0"/>
              </a:rPr>
              <a:t>Equitable Relief</a:t>
            </a:r>
          </a:p>
          <a:p>
            <a:pPr marL="0" indent="0">
              <a:buNone/>
            </a:pPr>
            <a:r>
              <a:rPr lang="en-US" baseline="0" dirty="0" smtClean="0">
                <a:latin typeface="Arial" panose="020B0604020202020204" pitchFamily="34" charset="0"/>
                <a:cs typeface="Arial" panose="020B0604020202020204" pitchFamily="34" charset="0"/>
              </a:rPr>
              <a:t>If spouse did not qualify for Traditional Relief</a:t>
            </a:r>
          </a:p>
          <a:p>
            <a:pPr marL="0" indent="0">
              <a:buNone/>
            </a:pPr>
            <a:r>
              <a:rPr lang="en-US" baseline="0" dirty="0" smtClean="0">
                <a:latin typeface="Arial" panose="020B0604020202020204" pitchFamily="34" charset="0"/>
                <a:cs typeface="Arial" panose="020B0604020202020204" pitchFamily="34" charset="0"/>
              </a:rPr>
              <a:t>Service will consider equitable relief  See IRM 25.15.3.8.2 for the specific threshold requirements.</a:t>
            </a:r>
          </a:p>
          <a:p>
            <a:pPr marL="0" indent="0">
              <a:buNone/>
            </a:pPr>
            <a:endParaRPr lang="en-US" baseline="0" dirty="0" smtClean="0">
              <a:latin typeface="Arial" panose="020B0604020202020204" pitchFamily="34" charset="0"/>
              <a:cs typeface="Arial" panose="020B0604020202020204" pitchFamily="34" charset="0"/>
            </a:endParaRPr>
          </a:p>
          <a:p>
            <a:pPr marL="0" indent="0">
              <a:buNone/>
            </a:pPr>
            <a:endParaRPr lang="en-US" baseline="0" dirty="0" smtClean="0">
              <a:latin typeface="Arial" panose="020B0604020202020204" pitchFamily="34" charset="0"/>
              <a:cs typeface="Arial" panose="020B0604020202020204" pitchFamily="34" charset="0"/>
            </a:endParaRPr>
          </a:p>
          <a:p>
            <a:pPr marL="0" indent="0">
              <a:buNone/>
            </a:pPr>
            <a:endParaRPr lang="en-US" baseline="0" dirty="0" smtClean="0">
              <a:latin typeface="Arial" panose="020B0604020202020204" pitchFamily="34" charset="0"/>
              <a:cs typeface="Arial" panose="020B0604020202020204" pitchFamily="34" charset="0"/>
            </a:endParaRPr>
          </a:p>
          <a:p>
            <a:pPr marL="0" indent="0">
              <a:buNone/>
            </a:pPr>
            <a:r>
              <a:rPr lang="en-US" baseline="0" dirty="0" smtClean="0">
                <a:latin typeface="Arial" panose="020B0604020202020204" pitchFamily="34" charset="0"/>
                <a:cs typeface="Arial" panose="020B0604020202020204" pitchFamily="34" charset="0"/>
              </a:rPr>
              <a:t>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53</a:t>
            </a:fld>
            <a:endParaRPr lang="en-US" dirty="0"/>
          </a:p>
        </p:txBody>
      </p:sp>
    </p:spTree>
    <p:extLst>
      <p:ext uri="{BB962C8B-B14F-4D97-AF65-F5344CB8AC3E}">
        <p14:creationId xmlns:p14="http://schemas.microsoft.com/office/powerpoint/2010/main" val="17903387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Expected Overpayment thus a refund when some or all of</a:t>
            </a:r>
            <a:r>
              <a:rPr lang="en-US" b="1" baseline="0" dirty="0" smtClean="0"/>
              <a:t> the spouses community property share of the refund is expected to be used to satisfy other spouses obligations.</a:t>
            </a:r>
          </a:p>
          <a:p>
            <a:endParaRPr lang="en-US" baseline="0" dirty="0" smtClean="0"/>
          </a:p>
          <a:p>
            <a:r>
              <a:rPr lang="en-US" baseline="0" dirty="0" smtClean="0"/>
              <a:t>Overpayment first applied to unpaid joint tax liabilities, then to separately stated liabilities.</a:t>
            </a:r>
          </a:p>
          <a:p>
            <a:endParaRPr lang="en-US" baseline="0" dirty="0" smtClean="0"/>
          </a:p>
          <a:p>
            <a:r>
              <a:rPr lang="en-US" baseline="0" dirty="0" smtClean="0"/>
              <a:t>In AZ, NV, NM, WA, WI, community property is not subject o premarital or other separate debts of either spouse.</a:t>
            </a:r>
          </a:p>
          <a:p>
            <a:r>
              <a:rPr lang="en-US" baseline="0" dirty="0" smtClean="0"/>
              <a:t>Therefore only the obligor’s community property share of the joint overpayment is subject to the offset.</a:t>
            </a:r>
          </a:p>
          <a:p>
            <a:endParaRPr lang="en-US" baseline="0" dirty="0" smtClean="0"/>
          </a:p>
          <a:p>
            <a:r>
              <a:rPr lang="en-US" baseline="0" dirty="0" smtClean="0"/>
              <a:t>In TX, it depends on who earned income.  If Obligor earned all, then all of the overpayment can be offset.  If Injured spouse earned all, then only 50% can be offset.  If both had income, then 75% of the overpayment can be used to offset the liability.</a:t>
            </a:r>
          </a:p>
          <a:p>
            <a:endParaRPr lang="en-US" baseline="0" dirty="0" smtClean="0"/>
          </a:p>
          <a:p>
            <a:r>
              <a:rPr lang="en-US" baseline="0" dirty="0" smtClean="0"/>
              <a:t>In CA, ID, LA, 100% of the joint overpayment can be taken to pay the obligations of one spouse.</a:t>
            </a:r>
          </a:p>
          <a:p>
            <a:endParaRPr lang="en-US" baseline="0" dirty="0" smtClean="0"/>
          </a:p>
          <a:p>
            <a:r>
              <a:rPr lang="en-US" baseline="0" dirty="0" smtClean="0"/>
              <a:t>See item 15 in the IRM table 25.18.1-1</a:t>
            </a:r>
            <a:endParaRPr lang="en-US" dirty="0" smtClean="0"/>
          </a:p>
          <a:p>
            <a:endParaRPr lang="en-US" dirty="0" smtClean="0"/>
          </a:p>
          <a:p>
            <a:r>
              <a:rPr lang="en-US" dirty="0" smtClean="0"/>
              <a:t>An</a:t>
            </a:r>
            <a:r>
              <a:rPr lang="en-US" baseline="0" dirty="0" smtClean="0"/>
              <a:t> Injured Spouse is one where MFJ return is filed and one spouse has not paid previous obligations</a:t>
            </a:r>
          </a:p>
          <a:p>
            <a:r>
              <a:rPr lang="en-US" baseline="0" dirty="0" smtClean="0"/>
              <a:t>Child Support</a:t>
            </a:r>
          </a:p>
          <a:p>
            <a:r>
              <a:rPr lang="en-US" baseline="0" dirty="0" smtClean="0"/>
              <a:t>Spousal Support </a:t>
            </a:r>
          </a:p>
          <a:p>
            <a:r>
              <a:rPr lang="en-US" baseline="0" dirty="0" smtClean="0"/>
              <a:t>Federal Tax</a:t>
            </a:r>
          </a:p>
          <a:p>
            <a:r>
              <a:rPr lang="en-US" baseline="0" dirty="0" smtClean="0"/>
              <a:t>State Tax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unemployment compensation debts</a:t>
            </a:r>
            <a:endParaRPr lang="en-US" dirty="0" smtClean="0"/>
          </a:p>
          <a:p>
            <a:endParaRPr lang="en-US" baseline="0" dirty="0" smtClean="0"/>
          </a:p>
          <a:p>
            <a:endParaRPr lang="en-US" baseline="0" dirty="0" smtClean="0"/>
          </a:p>
          <a:p>
            <a:r>
              <a:rPr lang="en-US" baseline="0" dirty="0" smtClean="0"/>
              <a:t>Federal Non Tax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a:t>
            </a:r>
            <a:r>
              <a:rPr lang="en-US" baseline="0" dirty="0" smtClean="0"/>
              <a:t>tudent Loans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File form 1040 MFJ with Injured Spouse written on Upper Left Corner of Form 1040 and file 8379 with return.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File 8379 separately.</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54</a:t>
            </a:fld>
            <a:endParaRPr lang="en-US" dirty="0"/>
          </a:p>
        </p:txBody>
      </p:sp>
    </p:spTree>
    <p:extLst>
      <p:ext uri="{BB962C8B-B14F-4D97-AF65-F5344CB8AC3E}">
        <p14:creationId xmlns:p14="http://schemas.microsoft.com/office/powerpoint/2010/main" val="2355197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t>
            </a:r>
            <a:r>
              <a:rPr lang="en-US" baseline="0" dirty="0" smtClean="0"/>
              <a:t> income is 20K</a:t>
            </a:r>
          </a:p>
          <a:p>
            <a:r>
              <a:rPr lang="en-US" baseline="0" dirty="0" smtClean="0"/>
              <a:t>SE x 92.35%  </a:t>
            </a:r>
          </a:p>
          <a:p>
            <a:r>
              <a:rPr lang="en-US" baseline="0" dirty="0" smtClean="0"/>
              <a:t>SE Tax = 15.3% X Taxable SE income</a:t>
            </a:r>
          </a:p>
          <a:p>
            <a:r>
              <a:rPr lang="en-US" baseline="0" dirty="0" smtClean="0"/>
              <a:t>Deduction is ½</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55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71193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10K</a:t>
            </a:r>
            <a:r>
              <a:rPr lang="en-US" baseline="0" dirty="0" smtClean="0"/>
              <a:t> total retirement pay.</a:t>
            </a:r>
            <a:endParaRPr lang="en-US" dirty="0" smtClean="0"/>
          </a:p>
          <a:p>
            <a:endParaRPr lang="en-US" dirty="0" smtClean="0"/>
          </a:p>
          <a:p>
            <a:r>
              <a:rPr lang="en-US" dirty="0" smtClean="0"/>
              <a:t>SSGT</a:t>
            </a:r>
            <a:r>
              <a:rPr lang="en-US" baseline="0" dirty="0" smtClean="0"/>
              <a:t> Smith would report $7,500 Retirement Income</a:t>
            </a:r>
          </a:p>
          <a:p>
            <a:r>
              <a:rPr lang="en-US" baseline="0" dirty="0" smtClean="0"/>
              <a:t>EX Wife would report $2,500</a:t>
            </a:r>
          </a:p>
          <a:p>
            <a:r>
              <a:rPr lang="en-US" baseline="0" dirty="0" smtClean="0"/>
              <a:t> </a:t>
            </a:r>
          </a:p>
          <a:p>
            <a:endParaRPr lang="en-US" baseline="0" dirty="0" smtClean="0"/>
          </a:p>
          <a:p>
            <a:r>
              <a:rPr lang="en-US" baseline="0" dirty="0" smtClean="0"/>
              <a:t>Calculation:  (10 yrs in CP / 20 yrs worked) X Pension=  ½ x 10,000 = $5,000  Separate      and $5,000 Community Property Income</a:t>
            </a:r>
          </a:p>
          <a:p>
            <a:r>
              <a:rPr lang="en-US" baseline="0" dirty="0" smtClean="0"/>
              <a:t>Of the community ½ is his 			                2,500 Community</a:t>
            </a:r>
          </a:p>
          <a:p>
            <a:r>
              <a:rPr lang="en-US" baseline="0" dirty="0" smtClean="0"/>
              <a:t>				total         7,500</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56</a:t>
            </a:fld>
            <a:endParaRPr lang="en-US" dirty="0"/>
          </a:p>
        </p:txBody>
      </p:sp>
    </p:spTree>
    <p:extLst>
      <p:ext uri="{BB962C8B-B14F-4D97-AF65-F5344CB8AC3E}">
        <p14:creationId xmlns:p14="http://schemas.microsoft.com/office/powerpoint/2010/main" val="30934336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.01 </a:t>
            </a:r>
            <a:r>
              <a:rPr lang="en-US" i="1" dirty="0" smtClean="0"/>
              <a:t>Eligibility for Automatic Relief</a:t>
            </a:r>
            <a:r>
              <a:rPr lang="en-US" dirty="0" smtClean="0"/>
              <a:t>. Automatic relief is available if all of the following conditions are met: </a:t>
            </a:r>
          </a:p>
          <a:p>
            <a:r>
              <a:rPr lang="en-US" dirty="0" smtClean="0"/>
              <a:t>(1) The S corporation election is invalid solely because the Form 2553, </a:t>
            </a:r>
            <a:r>
              <a:rPr lang="en-US" i="1" dirty="0" smtClean="0"/>
              <a:t>Election by a Small Business Corporation</a:t>
            </a:r>
            <a:r>
              <a:rPr lang="en-US" dirty="0" smtClean="0"/>
              <a:t>, failed to include the signature of a community property spouse who was a shareholder solely pursuant to state community property law; and </a:t>
            </a:r>
          </a:p>
          <a:p>
            <a:r>
              <a:rPr lang="en-US" dirty="0" smtClean="0"/>
              <a:t>(2) Both spouses have reported all items of income, gain, loss, deduction or credit consistent with the S corporation election on all affected federal income tax returns. </a:t>
            </a:r>
          </a:p>
          <a:p>
            <a:r>
              <a:rPr lang="en-US" dirty="0" smtClean="0"/>
              <a:t>.02 </a:t>
            </a:r>
            <a:r>
              <a:rPr lang="en-US" i="1" dirty="0" smtClean="0"/>
              <a:t>Procedural Requirements for Automatic Relief</a:t>
            </a:r>
            <a:r>
              <a:rPr lang="en-US" dirty="0" smtClean="0"/>
              <a:t>. The corporation must file with the service center with which the corporation files its income tax return a dated statement that includes the following information: </a:t>
            </a:r>
          </a:p>
          <a:p>
            <a:r>
              <a:rPr lang="en-US" dirty="0" smtClean="0"/>
              <a:t>(1) A representation that reads, “This statement is being furnished pursuant to Rev. Proc. 2004-35 for a late filing of shareholder consents for community property spouses of S corporation shareholders in community property states.” </a:t>
            </a:r>
          </a:p>
          <a:p>
            <a:r>
              <a:rPr lang="en-US" dirty="0" smtClean="0"/>
              <a:t>(2) The name of the corporation, its employer identification number, its address, date of incorporation, state of incorporation, and the intended effective date of its initially filed Form 2553; </a:t>
            </a:r>
          </a:p>
          <a:p>
            <a:r>
              <a:rPr lang="en-US" dirty="0" smtClean="0"/>
              <a:t>(3) Each spouse’s name, social security number or employee identification number, tax year end and the total number of shares owned at the date of the intended election; </a:t>
            </a:r>
          </a:p>
          <a:p>
            <a:r>
              <a:rPr lang="en-US" dirty="0" smtClean="0"/>
              <a:t>(4) A statement that the community property spouses reported all items of income, gain, loss, deduction or credit consistent with the S corporation election on all affected returns; </a:t>
            </a:r>
          </a:p>
          <a:p>
            <a:r>
              <a:rPr lang="en-US" dirty="0" smtClean="0"/>
              <a:t>(5) A signed statement from each of the community property spouses that reads, “Under penalties of perjury, I, [name of community property spouse], declare that I consent to the election to treat [name of S corporation] to be an S corporation under section 1362(a) of the Internal Revenue Code as of [the date that the S corporation intended to be an S corporation] and to the best of my knowledge and belief, the facts presented in support of this election are true, correct, and complete.” </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57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04398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§301.7701-2(a)</a:t>
            </a:r>
            <a:endParaRPr lang="en-US" dirty="0" smtClean="0"/>
          </a:p>
          <a:p>
            <a:pPr marL="232943" indent="-232943">
              <a:buAutoNum type="alphaLcParenBoth"/>
            </a:pPr>
            <a:r>
              <a:rPr lang="en-US" dirty="0" smtClean="0"/>
              <a:t>Business entities. For </a:t>
            </a:r>
            <a:r>
              <a:rPr lang="en-US" dirty="0" smtClean="0">
                <a:hlinkClick r:id="rId3"/>
              </a:rPr>
              <a:t>purposes</a:t>
            </a:r>
            <a:r>
              <a:rPr lang="en-US" dirty="0" smtClean="0"/>
              <a:t> of this section and § 301.7701-3, a business entity is any </a:t>
            </a:r>
            <a:r>
              <a:rPr lang="en-US" dirty="0" smtClean="0">
                <a:hlinkClick r:id="rId4"/>
              </a:rPr>
              <a:t>entity</a:t>
            </a:r>
            <a:r>
              <a:rPr lang="en-US" dirty="0" smtClean="0"/>
              <a:t> recognized for federal </a:t>
            </a:r>
            <a:r>
              <a:rPr lang="en-US" dirty="0" smtClean="0">
                <a:hlinkClick r:id="rId5"/>
              </a:rPr>
              <a:t>tax</a:t>
            </a:r>
            <a:r>
              <a:rPr lang="en-US" dirty="0" smtClean="0"/>
              <a:t> </a:t>
            </a:r>
            <a:r>
              <a:rPr lang="en-US" dirty="0" smtClean="0">
                <a:hlinkClick r:id="rId6"/>
              </a:rPr>
              <a:t>purposes</a:t>
            </a:r>
            <a:r>
              <a:rPr lang="en-US" dirty="0" smtClean="0"/>
              <a:t> (including an </a:t>
            </a:r>
            <a:r>
              <a:rPr lang="en-US" dirty="0" smtClean="0">
                <a:hlinkClick r:id="rId7"/>
              </a:rPr>
              <a:t>entity</a:t>
            </a:r>
            <a:r>
              <a:rPr lang="en-US" dirty="0" smtClean="0"/>
              <a:t> with a single </a:t>
            </a:r>
            <a:r>
              <a:rPr lang="en-US" dirty="0" smtClean="0">
                <a:hlinkClick r:id="rId8"/>
              </a:rPr>
              <a:t>owner</a:t>
            </a:r>
            <a:r>
              <a:rPr lang="en-US" dirty="0" smtClean="0"/>
              <a:t> that may be disregarded as an </a:t>
            </a:r>
            <a:r>
              <a:rPr lang="en-US" dirty="0" smtClean="0">
                <a:hlinkClick r:id="rId9"/>
              </a:rPr>
              <a:t>entity</a:t>
            </a:r>
            <a:r>
              <a:rPr lang="en-US" dirty="0" smtClean="0"/>
              <a:t> separate from its </a:t>
            </a:r>
            <a:r>
              <a:rPr lang="en-US" dirty="0" smtClean="0">
                <a:hlinkClick r:id="rId10"/>
              </a:rPr>
              <a:t>owner</a:t>
            </a:r>
            <a:r>
              <a:rPr lang="en-US" dirty="0" smtClean="0"/>
              <a:t> under § 301.7701-3) that is not properly classified as a trust under § 301.7701-4 or otherwise subject to special treatment under the Internal Revenue Code. A business </a:t>
            </a:r>
            <a:r>
              <a:rPr lang="en-US" dirty="0" smtClean="0">
                <a:hlinkClick r:id="rId11"/>
              </a:rPr>
              <a:t>entity</a:t>
            </a:r>
            <a:r>
              <a:rPr lang="en-US" dirty="0" smtClean="0"/>
              <a:t> with two or more members is classified for federal </a:t>
            </a:r>
            <a:r>
              <a:rPr lang="en-US" dirty="0" smtClean="0">
                <a:hlinkClick r:id="rId12"/>
              </a:rPr>
              <a:t>tax</a:t>
            </a:r>
            <a:r>
              <a:rPr lang="en-US" dirty="0" smtClean="0"/>
              <a:t> </a:t>
            </a:r>
            <a:r>
              <a:rPr lang="en-US" dirty="0" smtClean="0">
                <a:hlinkClick r:id="rId13"/>
              </a:rPr>
              <a:t>purposes</a:t>
            </a:r>
            <a:r>
              <a:rPr lang="en-US" dirty="0" smtClean="0"/>
              <a:t> as either a corporation or a </a:t>
            </a:r>
            <a:r>
              <a:rPr lang="en-US" dirty="0" smtClean="0">
                <a:hlinkClick r:id="rId14"/>
              </a:rPr>
              <a:t>partnership</a:t>
            </a:r>
            <a:r>
              <a:rPr lang="en-US" dirty="0" smtClean="0"/>
              <a:t>. A business </a:t>
            </a:r>
            <a:r>
              <a:rPr lang="en-US" dirty="0" smtClean="0">
                <a:hlinkClick r:id="rId15"/>
              </a:rPr>
              <a:t>entity</a:t>
            </a:r>
            <a:r>
              <a:rPr lang="en-US" dirty="0" smtClean="0"/>
              <a:t> with only one </a:t>
            </a:r>
            <a:r>
              <a:rPr lang="en-US" dirty="0" smtClean="0">
                <a:hlinkClick r:id="rId16"/>
              </a:rPr>
              <a:t>owner</a:t>
            </a:r>
            <a:r>
              <a:rPr lang="en-US" dirty="0" smtClean="0"/>
              <a:t> is classified as a corporation or is disregarded; if the </a:t>
            </a:r>
            <a:r>
              <a:rPr lang="en-US" dirty="0" smtClean="0">
                <a:hlinkClick r:id="rId17"/>
              </a:rPr>
              <a:t>entity</a:t>
            </a:r>
            <a:r>
              <a:rPr lang="en-US" dirty="0" smtClean="0"/>
              <a:t> is disregarded, its activities are treated in the same manner as a sole proprietorship, branch, or division of the </a:t>
            </a:r>
            <a:r>
              <a:rPr lang="en-US" dirty="0" smtClean="0">
                <a:hlinkClick r:id="rId18"/>
              </a:rPr>
              <a:t>owner</a:t>
            </a:r>
            <a:r>
              <a:rPr lang="en-US" dirty="0" smtClean="0"/>
              <a:t>.</a:t>
            </a:r>
          </a:p>
          <a:p>
            <a:r>
              <a:rPr lang="en-US" dirty="0" smtClean="0">
                <a:latin typeface="Arial" panose="020B0604020202020204" pitchFamily="34" charset="0"/>
                <a:cs typeface="Arial" panose="020B0604020202020204" pitchFamily="34" charset="0"/>
              </a:rPr>
              <a:t>§301.7701-3</a:t>
            </a:r>
            <a:endParaRPr lang="en-US" dirty="0" smtClean="0"/>
          </a:p>
          <a:p>
            <a:pPr marL="232943" indent="-232943">
              <a:buAutoNum type="alphaLcParenBoth"/>
            </a:pPr>
            <a:r>
              <a:rPr lang="en-US" dirty="0" smtClean="0"/>
              <a:t>(a) In general. A business </a:t>
            </a:r>
            <a:r>
              <a:rPr lang="en-US" dirty="0" smtClean="0">
                <a:hlinkClick r:id="rId19"/>
              </a:rPr>
              <a:t>entity</a:t>
            </a:r>
            <a:r>
              <a:rPr lang="en-US" dirty="0" smtClean="0"/>
              <a:t> that is not classified as a corporation under § 301.7701-2(b) (1), (3), (4), (5), (6), (7), or (8) (an eligible entity) can elect its classification for federal </a:t>
            </a:r>
            <a:r>
              <a:rPr lang="en-US" dirty="0" smtClean="0">
                <a:hlinkClick r:id="rId20"/>
              </a:rPr>
              <a:t>tax</a:t>
            </a:r>
            <a:r>
              <a:rPr lang="en-US" dirty="0" smtClean="0"/>
              <a:t> </a:t>
            </a:r>
            <a:r>
              <a:rPr lang="en-US" dirty="0" smtClean="0">
                <a:hlinkClick r:id="rId21"/>
              </a:rPr>
              <a:t>purposes</a:t>
            </a:r>
            <a:r>
              <a:rPr lang="en-US" dirty="0" smtClean="0"/>
              <a:t> as provided in this section. An eligible </a:t>
            </a:r>
            <a:r>
              <a:rPr lang="en-US" dirty="0" smtClean="0">
                <a:hlinkClick r:id="rId22"/>
              </a:rPr>
              <a:t>entity</a:t>
            </a:r>
            <a:r>
              <a:rPr lang="en-US" dirty="0" smtClean="0"/>
              <a:t> with at least two members can elect to be classified as either an association (and thus a corporation under § 301.7701-2(b)(2)) or a </a:t>
            </a:r>
            <a:r>
              <a:rPr lang="en-US" dirty="0" smtClean="0">
                <a:hlinkClick r:id="rId23"/>
              </a:rPr>
              <a:t>partnership</a:t>
            </a:r>
            <a:r>
              <a:rPr lang="en-US" dirty="0" smtClean="0"/>
              <a:t>, and an eligible </a:t>
            </a:r>
            <a:r>
              <a:rPr lang="en-US" dirty="0" smtClean="0">
                <a:hlinkClick r:id="rId24"/>
              </a:rPr>
              <a:t>entity</a:t>
            </a:r>
            <a:r>
              <a:rPr lang="en-US" dirty="0" smtClean="0"/>
              <a:t> with a single </a:t>
            </a:r>
            <a:r>
              <a:rPr lang="en-US" dirty="0" smtClean="0">
                <a:hlinkClick r:id="rId25"/>
              </a:rPr>
              <a:t>owner</a:t>
            </a:r>
            <a:r>
              <a:rPr lang="en-US" dirty="0" smtClean="0"/>
              <a:t> can elect to be classified as an association or to be disregarded as an </a:t>
            </a:r>
            <a:r>
              <a:rPr lang="en-US" dirty="0" smtClean="0">
                <a:hlinkClick r:id="rId26"/>
              </a:rPr>
              <a:t>entity</a:t>
            </a:r>
            <a:r>
              <a:rPr lang="en-US" dirty="0" smtClean="0"/>
              <a:t> separate from its </a:t>
            </a:r>
            <a:r>
              <a:rPr lang="en-US" dirty="0" smtClean="0">
                <a:hlinkClick r:id="rId27"/>
              </a:rPr>
              <a:t>owner</a:t>
            </a:r>
            <a:r>
              <a:rPr lang="en-US" dirty="0" smtClean="0"/>
              <a:t>. </a:t>
            </a:r>
            <a:r>
              <a:rPr lang="en-US" dirty="0" smtClean="0">
                <a:hlinkClick r:id="rId28"/>
              </a:rPr>
              <a:t>Paragraph (b)</a:t>
            </a:r>
            <a:r>
              <a:rPr lang="en-US" dirty="0" smtClean="0"/>
              <a:t> of this section provides a default classification for an eligible </a:t>
            </a:r>
            <a:r>
              <a:rPr lang="en-US" dirty="0" smtClean="0">
                <a:hlinkClick r:id="rId29"/>
              </a:rPr>
              <a:t>entity</a:t>
            </a:r>
            <a:r>
              <a:rPr lang="en-US" dirty="0" smtClean="0"/>
              <a:t> that does not make an </a:t>
            </a:r>
            <a:r>
              <a:rPr lang="en-US" dirty="0" smtClean="0">
                <a:hlinkClick r:id="rId30"/>
              </a:rPr>
              <a:t>election</a:t>
            </a:r>
            <a:r>
              <a:rPr lang="en-US" dirty="0" smtClean="0"/>
              <a:t>. Thus, </a:t>
            </a:r>
            <a:r>
              <a:rPr lang="en-US" dirty="0" smtClean="0">
                <a:hlinkClick r:id="rId31"/>
              </a:rPr>
              <a:t>elections</a:t>
            </a:r>
            <a:r>
              <a:rPr lang="en-US" dirty="0" smtClean="0"/>
              <a:t> are necessary only when an eligible </a:t>
            </a:r>
            <a:r>
              <a:rPr lang="en-US" dirty="0" smtClean="0">
                <a:hlinkClick r:id="rId32"/>
              </a:rPr>
              <a:t>entity</a:t>
            </a:r>
            <a:r>
              <a:rPr lang="en-US" dirty="0" smtClean="0"/>
              <a:t> chooses to be classified initially as other than the default classification or when an eligible </a:t>
            </a:r>
            <a:r>
              <a:rPr lang="en-US" dirty="0" smtClean="0">
                <a:hlinkClick r:id="rId33"/>
              </a:rPr>
              <a:t>entity</a:t>
            </a:r>
            <a:r>
              <a:rPr lang="en-US" dirty="0" smtClean="0"/>
              <a:t> chooses to change its classification.</a:t>
            </a:r>
          </a:p>
          <a:p>
            <a:r>
              <a:rPr lang="en-US" dirty="0" smtClean="0"/>
              <a:t>(b) Classification of eligible entities that do not file an election - </a:t>
            </a:r>
          </a:p>
          <a:p>
            <a:r>
              <a:rPr lang="en-US" dirty="0" smtClean="0"/>
              <a:t>(1) Domestic eligible entities. Except as provided in </a:t>
            </a:r>
            <a:r>
              <a:rPr lang="en-US" dirty="0" smtClean="0">
                <a:hlinkClick r:id="rId34"/>
              </a:rPr>
              <a:t>paragraph (b)(3)</a:t>
            </a:r>
            <a:r>
              <a:rPr lang="en-US" dirty="0" smtClean="0"/>
              <a:t> of this section, unless the </a:t>
            </a:r>
            <a:r>
              <a:rPr lang="en-US" dirty="0" smtClean="0">
                <a:hlinkClick r:id="rId35"/>
              </a:rPr>
              <a:t>entity</a:t>
            </a:r>
            <a:r>
              <a:rPr lang="en-US" dirty="0" smtClean="0"/>
              <a:t> elects otherwise, a domestic eligible </a:t>
            </a:r>
            <a:r>
              <a:rPr lang="en-US" dirty="0" smtClean="0">
                <a:hlinkClick r:id="rId36"/>
              </a:rPr>
              <a:t>entity</a:t>
            </a:r>
            <a:r>
              <a:rPr lang="en-US" dirty="0" smtClean="0"/>
              <a:t> is - </a:t>
            </a:r>
          </a:p>
          <a:p>
            <a:r>
              <a:rPr lang="en-US" dirty="0" smtClean="0"/>
              <a:t>(i) A </a:t>
            </a:r>
            <a:r>
              <a:rPr lang="en-US" dirty="0" smtClean="0">
                <a:hlinkClick r:id="rId37"/>
              </a:rPr>
              <a:t>partnership</a:t>
            </a:r>
            <a:r>
              <a:rPr lang="en-US" dirty="0" smtClean="0"/>
              <a:t> if it has two or more members; or </a:t>
            </a:r>
          </a:p>
          <a:p>
            <a:r>
              <a:rPr lang="en-US" dirty="0" smtClean="0"/>
              <a:t>(ii) Disregarded as an </a:t>
            </a:r>
            <a:r>
              <a:rPr lang="en-US" dirty="0" smtClean="0">
                <a:hlinkClick r:id="rId38"/>
              </a:rPr>
              <a:t>entity</a:t>
            </a:r>
            <a:r>
              <a:rPr lang="en-US" dirty="0" smtClean="0"/>
              <a:t> separate from its </a:t>
            </a:r>
            <a:r>
              <a:rPr lang="en-US" dirty="0" smtClean="0">
                <a:hlinkClick r:id="rId39"/>
              </a:rPr>
              <a:t>owner</a:t>
            </a:r>
            <a:r>
              <a:rPr lang="en-US" dirty="0" smtClean="0"/>
              <a:t> if it has a single </a:t>
            </a:r>
            <a:r>
              <a:rPr lang="en-US" dirty="0" smtClean="0">
                <a:hlinkClick r:id="rId40"/>
              </a:rPr>
              <a:t>owner</a:t>
            </a:r>
            <a:r>
              <a:rPr lang="en-US" dirty="0" smtClean="0"/>
              <a:t>. </a:t>
            </a:r>
          </a:p>
          <a:p>
            <a:pPr marL="232943" indent="-232943">
              <a:buAutoNum type="alphaLcParenBoth"/>
            </a:pPr>
            <a:endParaRPr lang="en-US" dirty="0" smtClean="0"/>
          </a:p>
          <a:p>
            <a:r>
              <a:rPr lang="en-US" dirty="0" smtClean="0"/>
              <a:t>(c) Elections - </a:t>
            </a:r>
          </a:p>
          <a:p>
            <a:r>
              <a:rPr lang="en-US" dirty="0" smtClean="0"/>
              <a:t>(1) Time and place for filing - </a:t>
            </a:r>
          </a:p>
          <a:p>
            <a:r>
              <a:rPr lang="en-US" dirty="0" smtClean="0"/>
              <a:t>(i) In general. Except as provided in paragraphs (c)(1) (iv) and (v) of this section, an eligible </a:t>
            </a:r>
            <a:r>
              <a:rPr lang="en-US" dirty="0" smtClean="0">
                <a:hlinkClick r:id="rId41"/>
              </a:rPr>
              <a:t>entity</a:t>
            </a:r>
            <a:r>
              <a:rPr lang="en-US" dirty="0" smtClean="0"/>
              <a:t> may elect to be classified other than as provided under </a:t>
            </a:r>
            <a:r>
              <a:rPr lang="en-US" dirty="0" smtClean="0">
                <a:hlinkClick r:id="rId28"/>
              </a:rPr>
              <a:t>paragraph (b)</a:t>
            </a:r>
            <a:r>
              <a:rPr lang="en-US" dirty="0" smtClean="0"/>
              <a:t> of this section, or to change its classification, by filing </a:t>
            </a:r>
            <a:r>
              <a:rPr lang="en-US" b="1" dirty="0" smtClean="0"/>
              <a:t>Form 8832, </a:t>
            </a:r>
            <a:r>
              <a:rPr lang="en-US" b="1" dirty="0" smtClean="0">
                <a:hlinkClick r:id="rId42"/>
              </a:rPr>
              <a:t>Entity</a:t>
            </a:r>
            <a:r>
              <a:rPr lang="en-US" b="1" dirty="0" smtClean="0"/>
              <a:t> Classification </a:t>
            </a:r>
            <a:r>
              <a:rPr lang="en-US" b="1" dirty="0" smtClean="0">
                <a:hlinkClick r:id="rId43"/>
              </a:rPr>
              <a:t>Election</a:t>
            </a:r>
            <a:r>
              <a:rPr lang="en-US" b="1" dirty="0" smtClean="0"/>
              <a:t>,</a:t>
            </a:r>
            <a:r>
              <a:rPr lang="en-US" dirty="0" smtClean="0"/>
              <a:t> with the service center designated on Form 8832. An </a:t>
            </a:r>
            <a:r>
              <a:rPr lang="en-US" dirty="0" smtClean="0">
                <a:hlinkClick r:id="rId44"/>
              </a:rPr>
              <a:t>election</a:t>
            </a:r>
            <a:r>
              <a:rPr lang="en-US" dirty="0" smtClean="0"/>
              <a:t> will not be accepted unless all of the information required by the form and instructions, including the </a:t>
            </a:r>
            <a:r>
              <a:rPr lang="en-US" dirty="0" smtClean="0">
                <a:hlinkClick r:id="rId45"/>
              </a:rPr>
              <a:t>taxpayer</a:t>
            </a:r>
            <a:r>
              <a:rPr lang="en-US" dirty="0" smtClean="0"/>
              <a:t> identifying number of the </a:t>
            </a:r>
            <a:r>
              <a:rPr lang="en-US" dirty="0" smtClean="0">
                <a:hlinkClick r:id="rId46"/>
              </a:rPr>
              <a:t>entity</a:t>
            </a:r>
            <a:r>
              <a:rPr lang="en-US" dirty="0" smtClean="0"/>
              <a:t>, is provided on Form 8832. See § 301.6109-1 for rules on applying for and displaying Employer Identification Numbers. </a:t>
            </a:r>
          </a:p>
          <a:p>
            <a:pPr marL="232943" indent="-232943">
              <a:buAutoNum type="alphaLcParenBoth"/>
            </a:pP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58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731740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59</a:t>
            </a:fld>
            <a:endParaRPr lang="en-US" dirty="0"/>
          </a:p>
        </p:txBody>
      </p:sp>
    </p:spTree>
    <p:extLst>
      <p:ext uri="{BB962C8B-B14F-4D97-AF65-F5344CB8AC3E}">
        <p14:creationId xmlns:p14="http://schemas.microsoft.com/office/powerpoint/2010/main" val="137547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Wife’s property protected at dissolution</a:t>
            </a:r>
          </a:p>
          <a:p>
            <a:pPr lvl="1"/>
            <a:r>
              <a:rPr lang="en-US" dirty="0" smtClean="0"/>
              <a:t>Pro Rata at first</a:t>
            </a:r>
          </a:p>
          <a:p>
            <a:pPr lvl="1"/>
            <a:r>
              <a:rPr lang="en-US" dirty="0" smtClean="0"/>
              <a:t>Equal Share </a:t>
            </a:r>
          </a:p>
          <a:p>
            <a:r>
              <a:rPr lang="en-US" dirty="0" smtClean="0"/>
              <a:t>Community was not mandatory</a:t>
            </a:r>
          </a:p>
          <a:p>
            <a:pPr lvl="1"/>
            <a:r>
              <a:rPr lang="en-US" dirty="0" smtClean="0"/>
              <a:t>Modified by written contract</a:t>
            </a:r>
          </a:p>
          <a:p>
            <a:r>
              <a:rPr lang="en-US" dirty="0" smtClean="0"/>
              <a:t>Wife could renounce Husbands maladministration</a:t>
            </a:r>
          </a:p>
          <a:p>
            <a:pPr lvl="1"/>
            <a:r>
              <a:rPr lang="en-US" dirty="0" smtClean="0"/>
              <a:t>Not held liable for mismanagement and debt</a:t>
            </a:r>
          </a:p>
          <a:p>
            <a:pPr lvl="1"/>
            <a:r>
              <a:rPr lang="en-US" dirty="0" smtClean="0"/>
              <a:t>Preserved separate property</a:t>
            </a:r>
          </a:p>
          <a:p>
            <a:r>
              <a:rPr lang="en-US" dirty="0" smtClean="0"/>
              <a:t>Recodifications of Spanish Law</a:t>
            </a:r>
          </a:p>
          <a:p>
            <a:pPr lvl="1"/>
            <a:r>
              <a:rPr lang="en-US" dirty="0" smtClean="0"/>
              <a:t>500 year gap between Fuero Juzgo and 1</a:t>
            </a:r>
            <a:r>
              <a:rPr lang="en-US" baseline="30000" dirty="0" smtClean="0"/>
              <a:t>st</a:t>
            </a:r>
            <a:r>
              <a:rPr lang="en-US" dirty="0" smtClean="0"/>
              <a:t> of many recodifications</a:t>
            </a:r>
          </a:p>
          <a:p>
            <a:pPr lvl="1"/>
            <a:r>
              <a:rPr lang="en-US" dirty="0" smtClean="0"/>
              <a:t>1567 Recopilación essentially defined present day Community Property Laws</a:t>
            </a:r>
          </a:p>
          <a:p>
            <a:r>
              <a:rPr lang="en-US" dirty="0" smtClean="0"/>
              <a:t>Spanish Civil Code of 1889</a:t>
            </a:r>
          </a:p>
          <a:p>
            <a:pPr lvl="1"/>
            <a:r>
              <a:rPr lang="en-US" dirty="0" smtClean="0"/>
              <a:t>Essentially just a recompilation of previous codes</a:t>
            </a:r>
          </a:p>
          <a:p>
            <a:r>
              <a:rPr lang="en-US" dirty="0" smtClean="0"/>
              <a:t>Recodifications of Spanish Law occurred in </a:t>
            </a:r>
          </a:p>
          <a:p>
            <a:r>
              <a:rPr lang="en-US" dirty="0" smtClean="0"/>
              <a:t>1255  Fuero Real</a:t>
            </a:r>
          </a:p>
          <a:p>
            <a:r>
              <a:rPr lang="en-US" dirty="0" smtClean="0"/>
              <a:t>1263  Las</a:t>
            </a:r>
            <a:r>
              <a:rPr lang="en-US" baseline="0" dirty="0" smtClean="0"/>
              <a:t> Siete Partidas</a:t>
            </a:r>
            <a:endParaRPr lang="en-US" dirty="0" smtClean="0"/>
          </a:p>
          <a:p>
            <a:pPr marL="232943" indent="-232943">
              <a:buAutoNum type="arabicPlain" startAt="1310"/>
            </a:pPr>
            <a:r>
              <a:rPr lang="en-US" dirty="0" smtClean="0"/>
              <a:t>Leyes del Estilo</a:t>
            </a:r>
          </a:p>
          <a:p>
            <a:pPr marL="0" indent="0">
              <a:buNone/>
            </a:pPr>
            <a:endParaRPr lang="en-US" dirty="0" smtClean="0"/>
          </a:p>
          <a:p>
            <a:pPr marL="0" indent="0">
              <a:buNone/>
            </a:pPr>
            <a:r>
              <a:rPr lang="en-US" dirty="0" smtClean="0"/>
              <a:t>From</a:t>
            </a:r>
            <a:r>
              <a:rPr lang="en-US" baseline="0" dirty="0" smtClean="0"/>
              <a:t> 1492 to 1750’s, there were continual laws to account for the various colonies/possessions.</a:t>
            </a:r>
            <a:endParaRPr lang="en-US" dirty="0" smtClean="0"/>
          </a:p>
          <a:p>
            <a:pPr marL="232943" indent="-232943">
              <a:buAutoNum type="arabicPlain" startAt="1310"/>
            </a:pP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827143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Poe v. Sanborn, </a:t>
            </a:r>
            <a:r>
              <a:rPr lang="en-US" dirty="0" smtClean="0"/>
              <a:t>282 U.S. 101 (1930)</a:t>
            </a:r>
          </a:p>
          <a:p>
            <a:endParaRPr lang="en-US" baseline="0" dirty="0" smtClean="0"/>
          </a:p>
          <a:p>
            <a:r>
              <a:rPr lang="en-US" dirty="0"/>
              <a:t>“The Commissioner concedes that the answer to the question involved in the cause must be found in the provisions of the law of the State, as to a wife's ownership of or interest in community property.”</a:t>
            </a:r>
            <a:r>
              <a:rPr lang="en-US" b="1" dirty="0"/>
              <a:t> </a:t>
            </a:r>
            <a:endParaRPr lang="en-US" baseline="0" dirty="0" smtClean="0"/>
          </a:p>
          <a:p>
            <a:endParaRPr lang="en-US" dirty="0" smtClean="0"/>
          </a:p>
          <a:p>
            <a:endParaRPr lang="en-US" dirty="0" smtClean="0"/>
          </a:p>
          <a:p>
            <a:r>
              <a:rPr lang="en-US" dirty="0" smtClean="0"/>
              <a:t>Morgan v.</a:t>
            </a:r>
            <a:r>
              <a:rPr lang="en-US" baseline="0" dirty="0" smtClean="0"/>
              <a:t> Commissioner, 309 US 78 (1940)</a:t>
            </a:r>
          </a:p>
          <a:p>
            <a:r>
              <a:rPr lang="en-US" baseline="0" dirty="0" smtClean="0"/>
              <a:t>Domicile, not Community Property Related</a:t>
            </a:r>
          </a:p>
          <a:p>
            <a:endParaRPr lang="en-US" baseline="0" dirty="0" smtClean="0"/>
          </a:p>
          <a:p>
            <a:pPr defTabSz="931774">
              <a:defRPr/>
            </a:pPr>
            <a:r>
              <a:rPr lang="en-US" dirty="0"/>
              <a:t>“The question is to what extent and in what sense the law of the decedent's domicile governs in determining whether a power of appointment exercised by him is a general power within the meaning of the statute.”</a:t>
            </a:r>
          </a:p>
          <a:p>
            <a:endParaRPr lang="en-US" baseline="0" dirty="0" smtClean="0"/>
          </a:p>
          <a:p>
            <a:r>
              <a:rPr lang="en-US" dirty="0"/>
              <a:t>“State law creates legal interests and rights. The federal Revenue Acts designate what interests or rights, so created, shall be taxed.”</a:t>
            </a:r>
          </a:p>
          <a:p>
            <a:endParaRPr lang="en-US" dirty="0"/>
          </a:p>
          <a:p>
            <a:r>
              <a:rPr lang="en-US" dirty="0"/>
              <a:t>Black v. Commissioner, 114 F.2d 355 (1940)</a:t>
            </a:r>
          </a:p>
          <a:p>
            <a:r>
              <a:rPr lang="en-US" dirty="0"/>
              <a:t>Immovables retain status of state in which they reside</a:t>
            </a:r>
          </a:p>
          <a:p>
            <a:endParaRPr lang="en-US" dirty="0"/>
          </a:p>
          <a:p>
            <a:r>
              <a:rPr lang="en-US" dirty="0"/>
              <a:t>“The income from the community </a:t>
            </a:r>
            <a:r>
              <a:rPr lang="en-US" b="1" dirty="0"/>
              <a:t>*359</a:t>
            </a:r>
            <a:r>
              <a:rPr lang="en-US" dirty="0"/>
              <a:t> land was personal property, certainly, but its status as community property is not altered by the circumstance that the spouses were domiciled in a non-community state.”</a:t>
            </a:r>
          </a:p>
          <a:p>
            <a:endParaRPr lang="en-US" dirty="0"/>
          </a:p>
          <a:p>
            <a:endParaRPr lang="en-US" dirty="0"/>
          </a:p>
          <a:p>
            <a:r>
              <a:rPr lang="en-US" dirty="0"/>
              <a:t>Hisquierdo v. Hisquierdo, 439 U.S. 572 (1979)</a:t>
            </a:r>
          </a:p>
          <a:p>
            <a:endParaRPr lang="en-US" dirty="0"/>
          </a:p>
          <a:p>
            <a:r>
              <a:rPr lang="en-US" dirty="0"/>
              <a:t>Railroad Retirement Benefits are not subject to splitting upon divorce.  SS benefits are not defined as such, but by implication, are also not subject to division at divorce.</a:t>
            </a:r>
          </a:p>
          <a:p>
            <a:endParaRPr lang="en-US" dirty="0"/>
          </a:p>
          <a:p>
            <a:pPr defTabSz="931774">
              <a:defRPr/>
            </a:pPr>
            <a:r>
              <a:rPr lang="en-US" dirty="0"/>
              <a:t>The Railroad Retirement Act of 1974 (Act) provides retirement benefits for railroad employees. The benefits are not contractual and can be altered by Congress at any time. Benefits for an employee's spouse terminate upon an absolute divorce. 45 U.S.C. § 231d(c)(3). Except for satisfying child support or alimony obligations,"no annuity [under the Act] shall be assignable or be subject to any tax or to garnishment, attachment, or other legal process under any circumstances whatsoever, nor shall the payment thereof be anticipated. . . ."</a:t>
            </a:r>
          </a:p>
          <a:p>
            <a:endParaRPr lang="en-US" dirty="0"/>
          </a:p>
          <a:p>
            <a:r>
              <a:rPr lang="en-US" dirty="0" smtClean="0"/>
              <a:t>Saunders v. Sanders   Domicile</a:t>
            </a:r>
          </a:p>
          <a:p>
            <a:endParaRPr lang="en-US" dirty="0" smtClean="0"/>
          </a:p>
          <a:p>
            <a:pPr defTabSz="931774">
              <a:defRPr/>
            </a:pPr>
            <a:r>
              <a:rPr lang="en-US" dirty="0"/>
              <a:t>Domicile of origin is presumed to continue until another state domicile has been acquired by actual residence coupled with intention of abandoning the domicile of origin: </a:t>
            </a:r>
            <a:r>
              <a:rPr lang="en-US" i="1" dirty="0"/>
              <a:t>Price v. Price,</a:t>
            </a:r>
            <a:r>
              <a:rPr lang="en-US" dirty="0"/>
              <a:t> 156 Pa. 617, 626, 27 A. 291. The proof of a change of domicile does not depend upon any particular fact but upon whether all the facts taken together tend to establish a new, fixed and permanent residence.</a:t>
            </a:r>
          </a:p>
          <a:p>
            <a:pPr defTabSz="931774">
              <a:defRPr/>
            </a:pPr>
            <a:r>
              <a:rPr lang="en-US" dirty="0"/>
              <a:t>  </a:t>
            </a:r>
          </a:p>
          <a:p>
            <a:pPr defTabSz="931774">
              <a:defRPr/>
            </a:pPr>
            <a:r>
              <a:rPr lang="en-US" i="1" dirty="0"/>
              <a:t>Petition of Oganesoff,</a:t>
            </a:r>
            <a:r>
              <a:rPr lang="en-US" dirty="0"/>
              <a:t> (S. D., Cal.) </a:t>
            </a:r>
            <a:r>
              <a:rPr lang="en-US" u="sng" dirty="0">
                <a:hlinkClick r:id="rId3"/>
              </a:rPr>
              <a:t>20 F.2d 978</a:t>
            </a:r>
            <a:r>
              <a:rPr lang="en-US" dirty="0"/>
              <a:t>; 28 C. J. S. 33.  Domicile</a:t>
            </a:r>
          </a:p>
          <a:p>
            <a:pPr defTabSz="931774">
              <a:defRPr/>
            </a:pPr>
            <a:endParaRPr lang="en-US" dirty="0"/>
          </a:p>
          <a:p>
            <a:pPr defTabSz="931774">
              <a:defRPr/>
            </a:pPr>
            <a:r>
              <a:rPr lang="en-US" dirty="0"/>
              <a:t>When a residence or domicile is once acquired, it continues until a new one takes its place. It is not lost merely by temporary absence, or temporary residence elsewhere, though that may be continued for a period of years. It is well settled that the domicile of origin easily reverts when lost, and for that reason is an important factor in determining actual residence.</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60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92553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61</a:t>
            </a:fld>
            <a:endParaRPr lang="en-US" dirty="0"/>
          </a:p>
        </p:txBody>
      </p:sp>
    </p:spTree>
    <p:extLst>
      <p:ext uri="{BB962C8B-B14F-4D97-AF65-F5344CB8AC3E}">
        <p14:creationId xmlns:p14="http://schemas.microsoft.com/office/powerpoint/2010/main" val="2954596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62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13187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63</a:t>
            </a:fld>
            <a:endParaRPr lang="en-US" dirty="0"/>
          </a:p>
        </p:txBody>
      </p:sp>
    </p:spTree>
    <p:extLst>
      <p:ext uri="{BB962C8B-B14F-4D97-AF65-F5344CB8AC3E}">
        <p14:creationId xmlns:p14="http://schemas.microsoft.com/office/powerpoint/2010/main" val="1529627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D9E7A016-7128-4AD9-AD2A-C79853545D2A}" type="slidenum">
              <a:rPr lang="en-US" smtClean="0"/>
              <a:t>64</a:t>
            </a:fld>
            <a:endParaRPr lang="en-US" dirty="0"/>
          </a:p>
        </p:txBody>
      </p:sp>
    </p:spTree>
    <p:extLst>
      <p:ext uri="{BB962C8B-B14F-4D97-AF65-F5344CB8AC3E}">
        <p14:creationId xmlns:p14="http://schemas.microsoft.com/office/powerpoint/2010/main" val="365069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Franks migrated into Northern and NE France from Germany</a:t>
            </a:r>
          </a:p>
          <a:p>
            <a:endParaRPr lang="en-US" dirty="0" smtClean="0"/>
          </a:p>
          <a:p>
            <a:r>
              <a:rPr lang="en-US" dirty="0" smtClean="0"/>
              <a:t>Area controlled by Franks continued community property laws </a:t>
            </a:r>
          </a:p>
          <a:p>
            <a:pPr lvl="1"/>
            <a:r>
              <a:rPr lang="en-US" dirty="0" smtClean="0"/>
              <a:t>Community of movables and acquets</a:t>
            </a:r>
          </a:p>
          <a:p>
            <a:pPr lvl="1"/>
            <a:r>
              <a:rPr lang="en-US" dirty="0" smtClean="0"/>
              <a:t>Husband controlled most</a:t>
            </a:r>
          </a:p>
          <a:p>
            <a:pPr lvl="2"/>
            <a:r>
              <a:rPr lang="en-US" dirty="0" smtClean="0"/>
              <a:t>Could not dispose of jointly acquired immovables</a:t>
            </a:r>
          </a:p>
          <a:p>
            <a:pPr lvl="2"/>
            <a:r>
              <a:rPr lang="en-US" dirty="0" smtClean="0"/>
              <a:t>Husband continued to gain power and could dispose of immovables</a:t>
            </a:r>
          </a:p>
          <a:p>
            <a:pPr lvl="3"/>
            <a:r>
              <a:rPr lang="en-US" dirty="0" smtClean="0"/>
              <a:t>Wife got right of renunciation</a:t>
            </a:r>
          </a:p>
          <a:p>
            <a:pPr lvl="3"/>
            <a:endParaRPr lang="en-US" dirty="0" smtClean="0"/>
          </a:p>
          <a:p>
            <a:r>
              <a:rPr lang="en-US" dirty="0" smtClean="0"/>
              <a:t>Normandy controlled by decedents of Norse warriors</a:t>
            </a:r>
          </a:p>
          <a:p>
            <a:pPr lvl="1"/>
            <a:r>
              <a:rPr lang="en-US" dirty="0" smtClean="0"/>
              <a:t>1066 invaded &amp; conquered England</a:t>
            </a:r>
          </a:p>
          <a:p>
            <a:pPr lvl="1"/>
            <a:r>
              <a:rPr lang="en-US" dirty="0" smtClean="0"/>
              <a:t>Allied with the various rulers of the French Kingdoms</a:t>
            </a:r>
          </a:p>
          <a:p>
            <a:pPr lvl="1"/>
            <a:r>
              <a:rPr lang="en-US" dirty="0" smtClean="0"/>
              <a:t>Normans ruled</a:t>
            </a:r>
            <a:r>
              <a:rPr lang="en-US" baseline="0" dirty="0" smtClean="0"/>
              <a:t> England and fought for control of what they believed rightly theirs, some of France</a:t>
            </a:r>
          </a:p>
          <a:p>
            <a:pPr lvl="1"/>
            <a:r>
              <a:rPr lang="en-US" baseline="0" dirty="0" smtClean="0"/>
              <a:t>England conquered Normandy in 1418</a:t>
            </a:r>
            <a:endParaRPr lang="en-US" dirty="0" smtClean="0"/>
          </a:p>
          <a:p>
            <a:pPr lvl="1"/>
            <a:r>
              <a:rPr lang="en-US" dirty="0" smtClean="0"/>
              <a:t>Essentially</a:t>
            </a:r>
            <a:r>
              <a:rPr lang="en-US" baseline="0" dirty="0" smtClean="0"/>
              <a:t> “ England controlled this part of France until thrown out at end of 100 years war. ~1453</a:t>
            </a:r>
            <a:endParaRPr lang="en-US" dirty="0" smtClean="0"/>
          </a:p>
          <a:p>
            <a:pPr lvl="1"/>
            <a:endParaRPr lang="en-US" dirty="0" smtClean="0"/>
          </a:p>
          <a:p>
            <a:r>
              <a:rPr lang="en-US" dirty="0" smtClean="0"/>
              <a:t>Northern rules with Community Property vs Southern Laws of Roman Origin</a:t>
            </a:r>
          </a:p>
          <a:p>
            <a:r>
              <a:rPr lang="en-US" dirty="0" smtClean="0"/>
              <a:t>Code Napoleon 1804</a:t>
            </a:r>
          </a:p>
          <a:p>
            <a:pPr lvl="1"/>
            <a:r>
              <a:rPr lang="en-US" dirty="0" smtClean="0"/>
              <a:t>Community of movables and acquets</a:t>
            </a:r>
          </a:p>
          <a:p>
            <a:pPr lvl="1"/>
            <a:r>
              <a:rPr lang="en-US" dirty="0" smtClean="0"/>
              <a:t>All the movables</a:t>
            </a:r>
            <a:r>
              <a:rPr lang="en-US" baseline="0" dirty="0" smtClean="0"/>
              <a:t> at time of marriage plus what was acquired.</a:t>
            </a:r>
            <a:endParaRPr lang="en-US" dirty="0" smtClean="0"/>
          </a:p>
          <a:p>
            <a:pPr lvl="1"/>
            <a:r>
              <a:rPr lang="en-US" dirty="0" smtClean="0"/>
              <a:t>Fruits of labor community property</a:t>
            </a:r>
          </a:p>
          <a:p>
            <a:pPr lvl="1"/>
            <a:r>
              <a:rPr lang="en-US" dirty="0" smtClean="0"/>
              <a:t>Immovables acquired during marriage Community Property</a:t>
            </a: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5231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Decidedly influenced by the Conquest of the Americas by Spain.</a:t>
            </a:r>
          </a:p>
          <a:p>
            <a:endParaRPr lang="en-US" dirty="0" smtClean="0"/>
          </a:p>
          <a:p>
            <a:r>
              <a:rPr lang="en-US" dirty="0" smtClean="0"/>
              <a:t>Louisiana settled by</a:t>
            </a:r>
            <a:r>
              <a:rPr lang="en-US" baseline="0" dirty="0" smtClean="0"/>
              <a:t> French with  La Salle in 1682.  French customary laws included community property laws of France and charters required French Laws to be followed.  Code Napoleon.</a:t>
            </a:r>
          </a:p>
          <a:p>
            <a:r>
              <a:rPr lang="en-US" baseline="0" dirty="0" smtClean="0"/>
              <a:t>Ceded to Spain after French Indian Wars 1763.  Spain applied their laws and therefore community property laws.  Returned to France in 1800 with the signing of the 3</a:t>
            </a:r>
            <a:r>
              <a:rPr lang="en-US" baseline="30000" dirty="0" smtClean="0"/>
              <a:t>rd</a:t>
            </a:r>
            <a:r>
              <a:rPr lang="en-US" baseline="0" dirty="0" smtClean="0"/>
              <a:t> Treaty of San Ildefonso.  Because the territorial boundaries were not defined, when France sold the Louisiana Territories to the US in 1803, the US and Spain had disagreements on what was included.</a:t>
            </a:r>
          </a:p>
          <a:p>
            <a:endParaRPr lang="en-US" baseline="0" dirty="0" smtClean="0"/>
          </a:p>
          <a:p>
            <a:r>
              <a:rPr lang="en-US" baseline="0" dirty="0" smtClean="0"/>
              <a:t>France did not take possession until 20 days before the sale to the US.  No reintroduction of French Laws occurred.</a:t>
            </a:r>
          </a:p>
          <a:p>
            <a:endParaRPr lang="en-US" baseline="0" dirty="0" smtClean="0"/>
          </a:p>
          <a:p>
            <a:r>
              <a:rPr lang="en-US" baseline="0" dirty="0" smtClean="0"/>
              <a:t>Puerto Rico and Guam from Spanish American War of 1898</a:t>
            </a:r>
          </a:p>
          <a:p>
            <a:endParaRPr lang="en-US" baseline="0" dirty="0" smtClean="0"/>
          </a:p>
          <a:p>
            <a:r>
              <a:rPr lang="en-US" baseline="0" dirty="0" smtClean="0"/>
              <a:t>What’s with Wisconsin?  Elected to enact Community Property Laws on 1 Jan, 1986.  Patterned after the Uniform Marital Property Act.  IRS has ruled in Rev Ruling 87-13 that Wisconsin’s law is essentially community property law.</a:t>
            </a:r>
          </a:p>
          <a:p>
            <a:endParaRPr lang="en-US" baseline="0" dirty="0" smtClean="0"/>
          </a:p>
          <a:p>
            <a:r>
              <a:rPr lang="en-US" baseline="0" dirty="0" smtClean="0"/>
              <a:t>Texas Constitution contains its Community Property System </a:t>
            </a:r>
          </a:p>
          <a:p>
            <a:endParaRPr lang="en-US" baseline="0" dirty="0" smtClean="0"/>
          </a:p>
          <a:p>
            <a:r>
              <a:rPr lang="en-US" baseline="0" dirty="0" smtClean="0"/>
              <a:t>What happened to Oregon?  Ruled by British and only became the Oregon Territory after the 1846 Oregon Treaty</a:t>
            </a:r>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5706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a:t>
            </a:r>
            <a:r>
              <a:rPr lang="en-US" baseline="0" dirty="0" smtClean="0"/>
              <a:t> to explain why there are differences.</a:t>
            </a:r>
          </a:p>
          <a:p>
            <a:r>
              <a:rPr lang="en-US" baseline="0" dirty="0" smtClean="0"/>
              <a:t>Traditional Classes are from the Spanish rule.  Louisiana is a little different because the were controlled by both France and Spain, but Spanish Community Property Rules predominate even though Code Napoleon is the basis of much of the other civil codes.</a:t>
            </a:r>
          </a:p>
          <a:p>
            <a:endParaRPr lang="en-US" baseline="0" dirty="0" smtClean="0"/>
          </a:p>
          <a:p>
            <a:r>
              <a:rPr lang="en-US" baseline="0" dirty="0" smtClean="0"/>
              <a:t>Voluntary.  Alaska Community Property Act   Alaska Stat </a:t>
            </a:r>
            <a:r>
              <a:rPr lang="en-US" baseline="0" dirty="0" smtClean="0">
                <a:latin typeface="Arial" panose="020B0604020202020204" pitchFamily="34" charset="0"/>
                <a:cs typeface="Arial" panose="020B0604020202020204" pitchFamily="34" charset="0"/>
              </a:rPr>
              <a:t>§34.77.0609a)</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Uniform Marital Property Act</a:t>
            </a:r>
          </a:p>
          <a:p>
            <a:r>
              <a:rPr lang="en-US" baseline="0" dirty="0" smtClean="0">
                <a:latin typeface="Arial" panose="020B0604020202020204" pitchFamily="34" charset="0"/>
                <a:cs typeface="Arial" panose="020B0604020202020204" pitchFamily="34" charset="0"/>
              </a:rPr>
              <a:t>1963 President’s Commission on the Status of Women</a:t>
            </a:r>
          </a:p>
          <a:p>
            <a:endParaRPr lang="en-US" baseline="0" dirty="0" smtClean="0">
              <a:latin typeface="Arial" panose="020B0604020202020204" pitchFamily="34" charset="0"/>
              <a:cs typeface="Arial" panose="020B0604020202020204" pitchFamily="34" charset="0"/>
            </a:endParaRPr>
          </a:p>
          <a:p>
            <a:r>
              <a:rPr lang="en-US" dirty="0" smtClean="0"/>
              <a:t>Those who supported the </a:t>
            </a:r>
            <a:r>
              <a:rPr lang="en-US" dirty="0" smtClean="0">
                <a:hlinkClick r:id="rId3"/>
              </a:rPr>
              <a:t>Equal Rights Amendment</a:t>
            </a:r>
            <a:r>
              <a:rPr lang="en-US" dirty="0" smtClean="0"/>
              <a:t> (first introduced in Congress soon after women won the right to vote in 1920) believed with the restrictions and special privileges of women workers under protective legislation, employers were motivated to higher fewer women or even avoid hiring women altogether.</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Unique:</a:t>
            </a:r>
          </a:p>
          <a:p>
            <a:r>
              <a:rPr lang="en-US" baseline="0" dirty="0" smtClean="0">
                <a:latin typeface="Arial" panose="020B0604020202020204" pitchFamily="34" charset="0"/>
                <a:cs typeface="Arial" panose="020B0604020202020204" pitchFamily="34" charset="0"/>
              </a:rPr>
              <a:t>Idaho….California miners migrating East brought California’s CP system.  Idaho did not want Mormons polygamy</a:t>
            </a:r>
          </a:p>
          <a:p>
            <a:r>
              <a:rPr lang="en-US" baseline="0" dirty="0" smtClean="0">
                <a:latin typeface="Arial" panose="020B0604020202020204" pitchFamily="34" charset="0"/>
                <a:cs typeface="Arial" panose="020B0604020202020204" pitchFamily="34" charset="0"/>
              </a:rPr>
              <a:t>Washington….from California Statutes of 1850</a:t>
            </a:r>
          </a:p>
          <a:p>
            <a:r>
              <a:rPr lang="en-US" baseline="0" dirty="0" smtClean="0">
                <a:latin typeface="Arial" panose="020B0604020202020204" pitchFamily="34" charset="0"/>
                <a:cs typeface="Arial" panose="020B0604020202020204" pitchFamily="34" charset="0"/>
              </a:rPr>
              <a:t>Nevada adopted Community Property Laws when Gold and Silver discovered and California miners migrated </a:t>
            </a: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9E7A016-7128-4AD9-AD2A-C79853545D2A}"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2337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FBCEFF-891B-4A79-98E2-146A363C3581}" type="datetime1">
              <a:rPr lang="en-US" smtClean="0"/>
              <a:t>09/27/2016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195234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5A9956-AEC1-46AE-87CE-FD099E237CF8}" type="datetime1">
              <a:rPr lang="en-US" smtClean="0"/>
              <a:t>09/27/2016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23198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B41EFE-3AF4-45CE-9F3F-1413C8F85C7B}" type="datetime1">
              <a:rPr lang="en-US" smtClean="0"/>
              <a:t>09/27/2016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286616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4B7581-9EB6-4A4F-943B-93F687141E41}" type="datetime1">
              <a:rPr lang="en-US" smtClean="0"/>
              <a:t>09/27/2016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101929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79B00-8FFC-4110-917F-DA1FBE28A4B2}" type="datetime1">
              <a:rPr lang="en-US" smtClean="0"/>
              <a:t>09/27/2016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402808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39AA7-1308-495D-9DD0-1F18F54ECCEA}" type="datetime1">
              <a:rPr lang="en-US" smtClean="0"/>
              <a:t>09/27/2016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91383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4382F-5672-4664-AC35-385567A7C33C}" type="datetime1">
              <a:rPr lang="en-US" smtClean="0"/>
              <a:t>09/27/2016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27719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2AA3E-4B44-4D36-9114-4DE42BBA54CA}" type="datetime1">
              <a:rPr lang="en-US" smtClean="0"/>
              <a:t>09/27/2016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133481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3409-DF99-4640-9561-C592C5B5228C}" type="datetime1">
              <a:rPr lang="en-US" smtClean="0"/>
              <a:t>09/27/2016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162123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766E6-2A45-4027-95EF-D68180C3A77A}" type="datetime1">
              <a:rPr lang="en-US" smtClean="0"/>
              <a:t>09/27/2016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537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A144F-22C7-44C0-99AF-11A3EA3660D5}" type="datetime1">
              <a:rPr lang="en-US" smtClean="0"/>
              <a:t>09/27/2016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A067B-6E85-4AFC-B417-2FB0DE87052B}" type="slidenum">
              <a:rPr lang="en-US" smtClean="0"/>
              <a:t>‹#›</a:t>
            </a:fld>
            <a:endParaRPr lang="en-US" dirty="0"/>
          </a:p>
        </p:txBody>
      </p:sp>
    </p:spTree>
    <p:extLst>
      <p:ext uri="{BB962C8B-B14F-4D97-AF65-F5344CB8AC3E}">
        <p14:creationId xmlns:p14="http://schemas.microsoft.com/office/powerpoint/2010/main" val="266334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0C3DF2-0FB0-400F-B848-EBE97C73D800}" type="datetime1">
              <a:rPr lang="en-US" smtClean="0"/>
              <a:t>09/27/2016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DA067B-6E85-4AFC-B417-2FB0DE87052B}" type="slidenum">
              <a:rPr lang="en-US" smtClean="0"/>
              <a:t>‹#›</a:t>
            </a:fld>
            <a:endParaRPr lang="en-US" dirty="0"/>
          </a:p>
        </p:txBody>
      </p:sp>
    </p:spTree>
    <p:extLst>
      <p:ext uri="{BB962C8B-B14F-4D97-AF65-F5344CB8AC3E}">
        <p14:creationId xmlns:p14="http://schemas.microsoft.com/office/powerpoint/2010/main" val="2329075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leagle.com/cite/20%20F.2d%20978"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history.hanover.edu/courses/excerpts/165hammurabi.htm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irs.gov/irm/part25/irm_25-018-001.html" TargetMode="External"/><Relationship Id="rId5" Type="http://schemas.openxmlformats.org/officeDocument/2006/relationships/hyperlink" Target="http://www.stlawfirm.com/Publications/Community-Property-In-a-Nutshell-With-an-Emphasis-On-the-Badger-State.shtml" TargetMode="External"/><Relationship Id="rId4" Type="http://schemas.openxmlformats.org/officeDocument/2006/relationships/hyperlink" Target="http://digitalcommons.law.lsu.edu/"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app.leg.wa.gov/RCW/default.aspx?cite=26.16" TargetMode="External"/><Relationship Id="rId7" Type="http://schemas.openxmlformats.org/officeDocument/2006/relationships/hyperlink" Target="http://law.justia.com/codes/new-mexico/2015/chapter-40/"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hyperlink" Target="http://www.azleg.state.az.us/ArizonaRevisedStatutes.asp?Title=25" TargetMode="External"/><Relationship Id="rId5" Type="http://schemas.openxmlformats.org/officeDocument/2006/relationships/hyperlink" Target="http://www.leg.state.nv.us/nrs/nrs-123.html" TargetMode="External"/><Relationship Id="rId4" Type="http://schemas.openxmlformats.org/officeDocument/2006/relationships/hyperlink" Target="http://leginfo.legislature.ca.gov/faces/codesTOCSelected.xhtml?tocCode=FAM&amp;tocTitle=+Family+Code+-+FA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tatutes.legis.state.tx.us/Docs/FA/htm/FA.3.htm" TargetMode="External"/><Relationship Id="rId7" Type="http://schemas.openxmlformats.org/officeDocument/2006/relationships/hyperlink" Target="http://www.akleg.gov/basis/Search.asp?page=0&amp;search=community%20property&amp;yearStart=2015&amp;yearEnd=2016&amp;limit=Statutes&amp;chamber"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hyperlink" Target="http://docs.legis.wisconsin.gov/statutes/statutes/766.pdf" TargetMode="External"/><Relationship Id="rId5" Type="http://schemas.openxmlformats.org/officeDocument/2006/relationships/hyperlink" Target="https://legislature.idaho.gov/idstat/Title32/T32CH9.htm" TargetMode="External"/><Relationship Id="rId4" Type="http://schemas.openxmlformats.org/officeDocument/2006/relationships/hyperlink" Target="http://www.legis.la.gov/legis/LawSearchList.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Property Taxation Laws</a:t>
            </a:r>
            <a:endParaRPr lang="en-US" dirty="0"/>
          </a:p>
        </p:txBody>
      </p:sp>
      <p:sp>
        <p:nvSpPr>
          <p:cNvPr id="3" name="Subtitle 2"/>
          <p:cNvSpPr>
            <a:spLocks noGrp="1"/>
          </p:cNvSpPr>
          <p:nvPr>
            <p:ph type="subTitle" idx="1"/>
          </p:nvPr>
        </p:nvSpPr>
        <p:spPr/>
        <p:txBody>
          <a:bodyPr/>
          <a:lstStyle/>
          <a:p>
            <a:endParaRPr lang="en-US" sz="2400" dirty="0" smtClean="0"/>
          </a:p>
          <a:p>
            <a:r>
              <a:rPr lang="en-US" sz="2400" dirty="0" smtClean="0"/>
              <a:t>What’s mine is mine.  What’s yours is mine too.</a:t>
            </a:r>
          </a:p>
          <a:p>
            <a:endParaRPr lang="en-US" dirty="0"/>
          </a:p>
          <a:p>
            <a:r>
              <a:rPr lang="en-US" dirty="0"/>
              <a:t>John Niemi, EA, </a:t>
            </a:r>
            <a:r>
              <a:rPr lang="en-US" dirty="0" smtClean="0"/>
              <a:t>MAcct</a:t>
            </a:r>
            <a:endParaRPr lang="en-US" dirty="0"/>
          </a:p>
          <a:p>
            <a:endParaRPr lang="en-US" dirty="0" smtClean="0"/>
          </a:p>
        </p:txBody>
      </p:sp>
    </p:spTree>
    <p:extLst>
      <p:ext uri="{BB962C8B-B14F-4D97-AF65-F5344CB8AC3E}">
        <p14:creationId xmlns:p14="http://schemas.microsoft.com/office/powerpoint/2010/main" val="245320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Really Cared?</a:t>
            </a:r>
            <a:endParaRPr lang="en-US" dirty="0"/>
          </a:p>
        </p:txBody>
      </p:sp>
      <p:sp>
        <p:nvSpPr>
          <p:cNvPr id="4" name="Text Placeholder 3"/>
          <p:cNvSpPr>
            <a:spLocks noGrp="1"/>
          </p:cNvSpPr>
          <p:nvPr>
            <p:ph type="body" idx="1"/>
          </p:nvPr>
        </p:nvSpPr>
        <p:spPr/>
        <p:txBody>
          <a:bodyPr>
            <a:normAutofit/>
          </a:bodyPr>
          <a:lstStyle/>
          <a:p>
            <a:r>
              <a:rPr lang="en-US" sz="2400" dirty="0" smtClean="0"/>
              <a:t>Stakeholders</a:t>
            </a:r>
          </a:p>
        </p:txBody>
      </p:sp>
      <p:sp>
        <p:nvSpPr>
          <p:cNvPr id="3" name="Content Placeholder 2"/>
          <p:cNvSpPr>
            <a:spLocks noGrp="1"/>
          </p:cNvSpPr>
          <p:nvPr>
            <p:ph sz="half" idx="2"/>
          </p:nvPr>
        </p:nvSpPr>
        <p:spPr/>
        <p:txBody>
          <a:bodyPr/>
          <a:lstStyle/>
          <a:p>
            <a:r>
              <a:rPr lang="en-US" dirty="0" smtClean="0"/>
              <a:t>Wives</a:t>
            </a:r>
          </a:p>
          <a:p>
            <a:r>
              <a:rPr lang="en-US" dirty="0" smtClean="0"/>
              <a:t>Settlers</a:t>
            </a:r>
          </a:p>
          <a:p>
            <a:pPr lvl="1"/>
            <a:r>
              <a:rPr lang="en-US" dirty="0" smtClean="0"/>
              <a:t>“There aren’t many women out here”</a:t>
            </a:r>
          </a:p>
          <a:p>
            <a:r>
              <a:rPr lang="en-US" dirty="0" smtClean="0"/>
              <a:t>Advocates for Women’s Rights</a:t>
            </a:r>
          </a:p>
          <a:p>
            <a:pPr lvl="1"/>
            <a:r>
              <a:rPr lang="en-US" dirty="0" smtClean="0"/>
              <a:t>Property rights</a:t>
            </a:r>
          </a:p>
          <a:p>
            <a:pPr lvl="1"/>
            <a:r>
              <a:rPr lang="en-US" dirty="0" smtClean="0"/>
              <a:t>Voting Rights</a:t>
            </a:r>
          </a:p>
          <a:p>
            <a:r>
              <a:rPr lang="en-US" dirty="0" smtClean="0"/>
              <a:t>Married Couples in all states after Feb 3, 1913</a:t>
            </a:r>
          </a:p>
          <a:p>
            <a:endParaRPr lang="en-US" dirty="0" smtClean="0"/>
          </a:p>
          <a:p>
            <a:pPr marL="342900" lvl="1" indent="0">
              <a:buNone/>
            </a:pPr>
            <a:endParaRPr lang="en-US" dirty="0" smtClean="0"/>
          </a:p>
          <a:p>
            <a:pPr lvl="1"/>
            <a:endParaRPr lang="en-US" dirty="0" smtClean="0"/>
          </a:p>
          <a:p>
            <a:pPr lvl="1"/>
            <a:endParaRPr lang="en-US" dirty="0" smtClean="0"/>
          </a:p>
          <a:p>
            <a:endParaRPr lang="en-US" dirty="0"/>
          </a:p>
        </p:txBody>
      </p:sp>
      <p:sp>
        <p:nvSpPr>
          <p:cNvPr id="5" name="Text Placeholder 4"/>
          <p:cNvSpPr>
            <a:spLocks noGrp="1"/>
          </p:cNvSpPr>
          <p:nvPr>
            <p:ph type="body" sz="quarter" idx="3"/>
          </p:nvPr>
        </p:nvSpPr>
        <p:spPr/>
        <p:txBody>
          <a:bodyPr>
            <a:normAutofit/>
          </a:bodyPr>
          <a:lstStyle/>
          <a:p>
            <a:r>
              <a:rPr lang="en-US" sz="2400" dirty="0" smtClean="0"/>
              <a:t>Tax Levied according to 1924 Rev Act</a:t>
            </a:r>
            <a:endParaRPr lang="en-US" sz="2400" dirty="0"/>
          </a:p>
        </p:txBody>
      </p:sp>
      <p:sp>
        <p:nvSpPr>
          <p:cNvPr id="6" name="Content Placeholder 5"/>
          <p:cNvSpPr>
            <a:spLocks noGrp="1"/>
          </p:cNvSpPr>
          <p:nvPr>
            <p:ph sz="quarter" idx="4"/>
          </p:nvPr>
        </p:nvSpPr>
        <p:spPr/>
        <p:txBody>
          <a:bodyPr/>
          <a:lstStyle/>
          <a:p>
            <a:r>
              <a:rPr lang="en-US" dirty="0" smtClean="0"/>
              <a:t>$100,000 income in Common Law State</a:t>
            </a:r>
          </a:p>
          <a:p>
            <a:pPr lvl="1"/>
            <a:r>
              <a:rPr lang="en-US" dirty="0" smtClean="0"/>
              <a:t>$17,020 Tax Liability</a:t>
            </a:r>
          </a:p>
          <a:p>
            <a:pPr lvl="1"/>
            <a:endParaRPr lang="en-US" dirty="0"/>
          </a:p>
          <a:p>
            <a:r>
              <a:rPr lang="en-US" dirty="0" smtClean="0"/>
              <a:t>2 x  $50,000 incomes Community Property State</a:t>
            </a:r>
          </a:p>
          <a:p>
            <a:pPr lvl="1"/>
            <a:r>
              <a:rPr lang="en-US" dirty="0" smtClean="0"/>
              <a:t>$7,080</a:t>
            </a:r>
          </a:p>
          <a:p>
            <a:pPr lvl="1"/>
            <a:endParaRPr lang="en-US" dirty="0"/>
          </a:p>
          <a:p>
            <a:r>
              <a:rPr lang="en-US" dirty="0" smtClean="0"/>
              <a:t>~ $10,000 difference</a:t>
            </a:r>
          </a:p>
          <a:p>
            <a:pPr lvl="1"/>
            <a:r>
              <a:rPr lang="en-US" dirty="0" smtClean="0"/>
              <a:t>($136,720 in 2016)</a:t>
            </a:r>
          </a:p>
          <a:p>
            <a:pPr marL="685800" lvl="2" indent="0">
              <a:buNone/>
            </a:pPr>
            <a:endParaRPr lang="en-US" dirty="0"/>
          </a:p>
        </p:txBody>
      </p:sp>
      <p:sp>
        <p:nvSpPr>
          <p:cNvPr id="7" name="Rectangle 6"/>
          <p:cNvSpPr/>
          <p:nvPr/>
        </p:nvSpPr>
        <p:spPr>
          <a:xfrm>
            <a:off x="6330920" y="5638800"/>
            <a:ext cx="2179443" cy="276999"/>
          </a:xfrm>
          <a:prstGeom prst="rect">
            <a:avLst/>
          </a:prstGeom>
        </p:spPr>
        <p:txBody>
          <a:bodyPr wrap="none">
            <a:spAutoFit/>
          </a:bodyPr>
          <a:lstStyle/>
          <a:p>
            <a:r>
              <a:rPr lang="en-US" sz="1200" dirty="0"/>
              <a:t>http://www.saving.org/inflation</a:t>
            </a:r>
          </a:p>
        </p:txBody>
      </p:sp>
    </p:spTree>
    <p:extLst>
      <p:ext uri="{BB962C8B-B14F-4D97-AF65-F5344CB8AC3E}">
        <p14:creationId xmlns:p14="http://schemas.microsoft.com/office/powerpoint/2010/main" val="362325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Property &amp; the Federal Income Tax</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Initially No Guidance</a:t>
            </a:r>
          </a:p>
          <a:p>
            <a:pPr lvl="1"/>
            <a:r>
              <a:rPr lang="en-US" dirty="0" smtClean="0"/>
              <a:t>Tax on “net income of every individual”</a:t>
            </a:r>
          </a:p>
          <a:p>
            <a:pPr lvl="1"/>
            <a:endParaRPr lang="en-US" dirty="0" smtClean="0"/>
          </a:p>
          <a:p>
            <a:r>
              <a:rPr lang="en-US" dirty="0" smtClean="0"/>
              <a:t>All </a:t>
            </a:r>
            <a:r>
              <a:rPr lang="en-US" dirty="0"/>
              <a:t>community income deemed to be the income of the </a:t>
            </a:r>
            <a:r>
              <a:rPr lang="en-US" dirty="0" smtClean="0"/>
              <a:t>husband</a:t>
            </a:r>
          </a:p>
          <a:p>
            <a:pPr lvl="1"/>
            <a:endParaRPr lang="en-US" dirty="0" smtClean="0"/>
          </a:p>
          <a:p>
            <a:r>
              <a:rPr lang="en-US" dirty="0"/>
              <a:t>B</a:t>
            </a:r>
            <a:r>
              <a:rPr lang="en-US" dirty="0" smtClean="0"/>
              <a:t>y ownership according to state law</a:t>
            </a:r>
          </a:p>
          <a:p>
            <a:pPr lvl="1"/>
            <a:endParaRPr lang="en-US" dirty="0" smtClean="0"/>
          </a:p>
          <a:p>
            <a:r>
              <a:rPr lang="en-US" dirty="0" smtClean="0"/>
              <a:t>Income from community property was community income</a:t>
            </a:r>
          </a:p>
          <a:p>
            <a:pPr lvl="1"/>
            <a:endParaRPr lang="en-US" dirty="0" smtClean="0"/>
          </a:p>
          <a:p>
            <a:r>
              <a:rPr lang="en-US" dirty="0" smtClean="0"/>
              <a:t>Separate income of husband after marriage and separate property was not community property.</a:t>
            </a:r>
          </a:p>
          <a:p>
            <a:pPr lvl="1"/>
            <a:endParaRPr lang="en-US" dirty="0" smtClean="0"/>
          </a:p>
          <a:p>
            <a:r>
              <a:rPr lang="en-US" dirty="0" smtClean="0"/>
              <a:t>Treasury Decision 3138 for Personal Income Tax</a:t>
            </a:r>
          </a:p>
          <a:p>
            <a:endParaRPr lang="en-US" dirty="0" smtClean="0"/>
          </a:p>
          <a:p>
            <a:r>
              <a:rPr lang="en-US" dirty="0" smtClean="0"/>
              <a:t>Treasury Decision 2450 for Estate Tax</a:t>
            </a:r>
          </a:p>
          <a:p>
            <a:endParaRPr lang="en-US" dirty="0"/>
          </a:p>
        </p:txBody>
      </p:sp>
    </p:spTree>
    <p:extLst>
      <p:ext uri="{BB962C8B-B14F-4D97-AF65-F5344CB8AC3E}">
        <p14:creationId xmlns:p14="http://schemas.microsoft.com/office/powerpoint/2010/main" val="146555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35" y="0"/>
            <a:ext cx="7048730" cy="6858000"/>
          </a:xfrm>
          <a:prstGeom prst="rect">
            <a:avLst/>
          </a:prstGeom>
        </p:spPr>
      </p:pic>
    </p:spTree>
    <p:extLst>
      <p:ext uri="{BB962C8B-B14F-4D97-AF65-F5344CB8AC3E}">
        <p14:creationId xmlns:p14="http://schemas.microsoft.com/office/powerpoint/2010/main" val="149374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76" y="0"/>
            <a:ext cx="7122447" cy="6858000"/>
          </a:xfrm>
          <a:prstGeom prst="rect">
            <a:avLst/>
          </a:prstGeom>
        </p:spPr>
      </p:pic>
    </p:spTree>
    <p:extLst>
      <p:ext uri="{BB962C8B-B14F-4D97-AF65-F5344CB8AC3E}">
        <p14:creationId xmlns:p14="http://schemas.microsoft.com/office/powerpoint/2010/main" val="240246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Act of 1948</a:t>
            </a:r>
            <a:endParaRPr lang="en-US" dirty="0"/>
          </a:p>
        </p:txBody>
      </p:sp>
      <p:sp>
        <p:nvSpPr>
          <p:cNvPr id="3" name="Content Placeholder 2"/>
          <p:cNvSpPr>
            <a:spLocks noGrp="1"/>
          </p:cNvSpPr>
          <p:nvPr>
            <p:ph idx="1"/>
          </p:nvPr>
        </p:nvSpPr>
        <p:spPr/>
        <p:txBody>
          <a:bodyPr>
            <a:normAutofit/>
          </a:bodyPr>
          <a:lstStyle/>
          <a:p>
            <a:r>
              <a:rPr lang="en-US" dirty="0" smtClean="0"/>
              <a:t>Community Property vs Common Law Fight continued </a:t>
            </a:r>
          </a:p>
          <a:p>
            <a:pPr lvl="1"/>
            <a:r>
              <a:rPr lang="en-US" dirty="0" smtClean="0"/>
              <a:t>Legislation proposed and failed from 1924-1942</a:t>
            </a:r>
          </a:p>
          <a:p>
            <a:endParaRPr lang="en-US" dirty="0" smtClean="0"/>
          </a:p>
          <a:p>
            <a:r>
              <a:rPr lang="en-US" dirty="0" smtClean="0"/>
              <a:t>1948 Revenue Act</a:t>
            </a:r>
          </a:p>
          <a:p>
            <a:pPr lvl="1"/>
            <a:r>
              <a:rPr lang="en-US" dirty="0" smtClean="0"/>
              <a:t>Reduce taxes on top tier from 94%</a:t>
            </a:r>
          </a:p>
          <a:p>
            <a:pPr lvl="1"/>
            <a:r>
              <a:rPr lang="en-US" dirty="0" smtClean="0"/>
              <a:t>Adopted Split-Income Method</a:t>
            </a:r>
          </a:p>
          <a:p>
            <a:pPr lvl="1"/>
            <a:r>
              <a:rPr lang="en-US" dirty="0" smtClean="0"/>
              <a:t>Equalized Federal tax treatment of married couples</a:t>
            </a:r>
          </a:p>
          <a:p>
            <a:pPr marL="342900" lvl="1" indent="0">
              <a:buNone/>
            </a:pPr>
            <a:endParaRPr lang="en-US" dirty="0" smtClean="0"/>
          </a:p>
          <a:p>
            <a:endParaRPr lang="en-US" dirty="0" smtClean="0"/>
          </a:p>
          <a:p>
            <a:r>
              <a:rPr lang="en-US" dirty="0" smtClean="0"/>
              <a:t>Truman vetoed but overridden</a:t>
            </a:r>
          </a:p>
          <a:p>
            <a:pPr marL="0" indent="0">
              <a:buNone/>
            </a:pPr>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58711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Community Property Concerns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Termination of the Marital Community</a:t>
            </a:r>
          </a:p>
          <a:p>
            <a:endParaRPr lang="en-US" dirty="0" smtClean="0"/>
          </a:p>
          <a:p>
            <a:r>
              <a:rPr lang="en-US" dirty="0" smtClean="0"/>
              <a:t>Validity of Agreements</a:t>
            </a:r>
          </a:p>
          <a:p>
            <a:endParaRPr lang="en-US" dirty="0" smtClean="0"/>
          </a:p>
          <a:p>
            <a:r>
              <a:rPr lang="en-US" dirty="0" smtClean="0"/>
              <a:t>Clarification of Income during separation period</a:t>
            </a:r>
          </a:p>
          <a:p>
            <a:pPr marL="0" indent="0">
              <a:buNone/>
            </a:pPr>
            <a:endParaRPr lang="en-US" dirty="0" smtClean="0"/>
          </a:p>
          <a:p>
            <a:r>
              <a:rPr lang="en-US" dirty="0" smtClean="0"/>
              <a:t>Treatment of Income from Separate Property</a:t>
            </a:r>
          </a:p>
          <a:p>
            <a:pPr marL="0" indent="0">
              <a:buNone/>
            </a:pPr>
            <a:endParaRPr lang="en-US" dirty="0"/>
          </a:p>
          <a:p>
            <a:r>
              <a:rPr lang="en-US" dirty="0" smtClean="0"/>
              <a:t>Common Law Marriage </a:t>
            </a:r>
          </a:p>
          <a:p>
            <a:endParaRPr lang="en-US" dirty="0"/>
          </a:p>
          <a:p>
            <a:r>
              <a:rPr lang="en-US" dirty="0" smtClean="0"/>
              <a:t>Tax minimization through separate returns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80624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Community Property Laws Apply? </a:t>
            </a:r>
            <a:endParaRPr lang="en-US" dirty="0"/>
          </a:p>
        </p:txBody>
      </p:sp>
      <p:sp>
        <p:nvSpPr>
          <p:cNvPr id="3" name="Content Placeholder 2"/>
          <p:cNvSpPr>
            <a:spLocks noGrp="1"/>
          </p:cNvSpPr>
          <p:nvPr>
            <p:ph idx="1"/>
          </p:nvPr>
        </p:nvSpPr>
        <p:spPr/>
        <p:txBody>
          <a:bodyPr/>
          <a:lstStyle/>
          <a:p>
            <a:r>
              <a:rPr lang="en-US" dirty="0" smtClean="0"/>
              <a:t>Legally Married</a:t>
            </a:r>
          </a:p>
          <a:p>
            <a:pPr lvl="1"/>
            <a:r>
              <a:rPr lang="en-US" dirty="0" smtClean="0"/>
              <a:t>Traditional</a:t>
            </a:r>
          </a:p>
          <a:p>
            <a:pPr lvl="1"/>
            <a:r>
              <a:rPr lang="en-US" dirty="0" smtClean="0"/>
              <a:t>Common Law</a:t>
            </a:r>
          </a:p>
          <a:p>
            <a:pPr lvl="1"/>
            <a:r>
              <a:rPr lang="en-US" dirty="0" smtClean="0"/>
              <a:t>Same Sex</a:t>
            </a:r>
          </a:p>
          <a:p>
            <a:pPr lvl="1"/>
            <a:r>
              <a:rPr lang="en-US" dirty="0" smtClean="0"/>
              <a:t>Domestic Relationships</a:t>
            </a:r>
          </a:p>
          <a:p>
            <a:pPr lvl="2"/>
            <a:r>
              <a:rPr lang="en-US" dirty="0" smtClean="0"/>
              <a:t>CA</a:t>
            </a:r>
          </a:p>
          <a:p>
            <a:pPr lvl="2"/>
            <a:r>
              <a:rPr lang="en-US" dirty="0" smtClean="0"/>
              <a:t>NV</a:t>
            </a:r>
          </a:p>
          <a:p>
            <a:pPr lvl="2"/>
            <a:r>
              <a:rPr lang="en-US" dirty="0" smtClean="0"/>
              <a:t>WA</a:t>
            </a:r>
          </a:p>
          <a:p>
            <a:pPr lvl="2"/>
            <a:r>
              <a:rPr lang="en-US" dirty="0" smtClean="0"/>
              <a:t>WI</a:t>
            </a:r>
          </a:p>
          <a:p>
            <a:r>
              <a:rPr lang="en-US" dirty="0" smtClean="0"/>
              <a:t>Domiciled in Community Property State</a:t>
            </a:r>
          </a:p>
          <a:p>
            <a:pPr lvl="1"/>
            <a:r>
              <a:rPr lang="en-US" dirty="0" smtClean="0"/>
              <a:t>Intent</a:t>
            </a:r>
          </a:p>
          <a:p>
            <a:pPr lvl="1"/>
            <a:r>
              <a:rPr lang="en-US" dirty="0" smtClean="0"/>
              <a:t>Not equivalent to Residence</a:t>
            </a:r>
          </a:p>
          <a:p>
            <a:pPr lvl="1"/>
            <a:r>
              <a:rPr lang="en-US" dirty="0" smtClean="0"/>
              <a:t>Facts and Circumstances</a:t>
            </a:r>
          </a:p>
          <a:p>
            <a:pPr lvl="1"/>
            <a:r>
              <a:rPr lang="en-US" dirty="0" smtClean="0"/>
              <a:t>Once established is presumed to continue.</a:t>
            </a:r>
          </a:p>
          <a:p>
            <a:pPr lvl="1"/>
            <a:endParaRPr lang="en-US" dirty="0" smtClean="0"/>
          </a:p>
          <a:p>
            <a:pPr marL="342900" lvl="1"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608402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Domicile</a:t>
            </a:r>
            <a:endParaRPr lang="en-US" dirty="0"/>
          </a:p>
        </p:txBody>
      </p:sp>
      <p:sp>
        <p:nvSpPr>
          <p:cNvPr id="3" name="Content Placeholder 2"/>
          <p:cNvSpPr>
            <a:spLocks noGrp="1"/>
          </p:cNvSpPr>
          <p:nvPr>
            <p:ph idx="1"/>
          </p:nvPr>
        </p:nvSpPr>
        <p:spPr/>
        <p:txBody>
          <a:bodyPr/>
          <a:lstStyle/>
          <a:p>
            <a:r>
              <a:rPr lang="en-US" dirty="0" smtClean="0"/>
              <a:t>Actual Residence is required </a:t>
            </a:r>
          </a:p>
          <a:p>
            <a:r>
              <a:rPr lang="en-US" dirty="0" smtClean="0"/>
              <a:t>Place where you intend to return</a:t>
            </a:r>
          </a:p>
          <a:p>
            <a:r>
              <a:rPr lang="en-US" dirty="0" smtClean="0"/>
              <a:t>Entrance into military does not necessarily change domicile</a:t>
            </a:r>
          </a:p>
          <a:p>
            <a:r>
              <a:rPr lang="en-US" dirty="0" smtClean="0"/>
              <a:t>Factors</a:t>
            </a:r>
          </a:p>
          <a:p>
            <a:pPr lvl="1"/>
            <a:r>
              <a:rPr lang="en-US" dirty="0" smtClean="0"/>
              <a:t>Where you pay state income tax</a:t>
            </a:r>
          </a:p>
          <a:p>
            <a:pPr lvl="1"/>
            <a:r>
              <a:rPr lang="en-US" dirty="0" smtClean="0"/>
              <a:t>Where you vote</a:t>
            </a:r>
          </a:p>
          <a:p>
            <a:pPr lvl="1"/>
            <a:r>
              <a:rPr lang="en-US" dirty="0" smtClean="0"/>
              <a:t>Location of property you own</a:t>
            </a:r>
          </a:p>
          <a:p>
            <a:pPr lvl="1"/>
            <a:r>
              <a:rPr lang="en-US" dirty="0" smtClean="0"/>
              <a:t>Citizenship</a:t>
            </a:r>
          </a:p>
          <a:p>
            <a:pPr lvl="1"/>
            <a:r>
              <a:rPr lang="en-US" dirty="0" smtClean="0"/>
              <a:t>Length of residence</a:t>
            </a:r>
          </a:p>
          <a:p>
            <a:pPr lvl="1"/>
            <a:r>
              <a:rPr lang="en-US" dirty="0" smtClean="0"/>
              <a:t>Business and social ties to community </a:t>
            </a:r>
            <a:endParaRPr lang="en-US" dirty="0"/>
          </a:p>
        </p:txBody>
      </p:sp>
    </p:spTree>
    <p:extLst>
      <p:ext uri="{BB962C8B-B14F-4D97-AF65-F5344CB8AC3E}">
        <p14:creationId xmlns:p14="http://schemas.microsoft.com/office/powerpoint/2010/main" val="4275591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John and Cindy, residents of NM, decided to move to Holland for a job.  They rented their ABQ house and kept bank accounts open.  In Holland, they opened new bank accounts, learned Dutch, and worked for 3 years.  They made new social ties to Holland.  They intended to return to ABQ after their 3 year contract was completed.</a:t>
            </a:r>
          </a:p>
          <a:p>
            <a:endParaRPr lang="en-US" dirty="0"/>
          </a:p>
          <a:p>
            <a:r>
              <a:rPr lang="en-US" dirty="0" smtClean="0"/>
              <a:t>Carly and Mike were California residents.  Carly took a job in Switzerland and moved to Zurich to teach.  Mike remained in California.  Carly’s employment contract and residence visa was for 1 year, but was renewed for an additional year.  She returned after 15 months.</a:t>
            </a:r>
          </a:p>
          <a:p>
            <a:endParaRPr lang="en-US" dirty="0"/>
          </a:p>
          <a:p>
            <a:r>
              <a:rPr lang="en-US" dirty="0" smtClean="0"/>
              <a:t>Chris and his family transferred from ABQ to Texas at the request of his employer.  Chris  rented his house, and relocated.  He obtained a new bank account, DL.  Marital problems resulted in returning to ABQ 1 year and a month after moving to Texas.</a:t>
            </a:r>
            <a:endParaRPr lang="en-US" dirty="0"/>
          </a:p>
        </p:txBody>
      </p:sp>
    </p:spTree>
    <p:extLst>
      <p:ext uri="{BB962C8B-B14F-4D97-AF65-F5344CB8AC3E}">
        <p14:creationId xmlns:p14="http://schemas.microsoft.com/office/powerpoint/2010/main" val="1976892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Marital Community</a:t>
            </a:r>
            <a:endParaRPr lang="en-US" dirty="0"/>
          </a:p>
        </p:txBody>
      </p:sp>
      <p:sp>
        <p:nvSpPr>
          <p:cNvPr id="3" name="Content Placeholder 2"/>
          <p:cNvSpPr>
            <a:spLocks noGrp="1"/>
          </p:cNvSpPr>
          <p:nvPr>
            <p:ph idx="1"/>
          </p:nvPr>
        </p:nvSpPr>
        <p:spPr/>
        <p:txBody>
          <a:bodyPr>
            <a:normAutofit lnSpcReduction="10000"/>
          </a:bodyPr>
          <a:lstStyle/>
          <a:p>
            <a:r>
              <a:rPr lang="en-US" dirty="0" smtClean="0"/>
              <a:t>Begins when a legally married couple is domiciled in a community property state.</a:t>
            </a:r>
          </a:p>
          <a:p>
            <a:pPr lvl="1"/>
            <a:r>
              <a:rPr lang="en-US" dirty="0" smtClean="0"/>
              <a:t>Marry in a Community Property State</a:t>
            </a:r>
          </a:p>
          <a:p>
            <a:pPr lvl="1"/>
            <a:r>
              <a:rPr lang="en-US" dirty="0" smtClean="0"/>
              <a:t>Move into a Community Property State</a:t>
            </a:r>
          </a:p>
          <a:p>
            <a:pPr marL="342900" lvl="1" indent="0">
              <a:buNone/>
            </a:pPr>
            <a:endParaRPr lang="en-US" dirty="0" smtClean="0"/>
          </a:p>
          <a:p>
            <a:pPr marL="342900" lvl="1" indent="0">
              <a:buNone/>
            </a:pPr>
            <a:r>
              <a:rPr lang="en-US" dirty="0" smtClean="0"/>
              <a:t>Example</a:t>
            </a:r>
            <a:endParaRPr lang="en-US" dirty="0"/>
          </a:p>
          <a:p>
            <a:pPr marL="342900" lvl="1" indent="0">
              <a:buNone/>
            </a:pPr>
            <a:r>
              <a:rPr lang="en-US" dirty="0" smtClean="0"/>
              <a:t>John and Annie Smith were married in Denver on Valentine’s Day,  2012.  They moved to ABQ June 1,  where John opened a music store and Annie taught school.  The Marital Community began on June 1, 2012</a:t>
            </a:r>
          </a:p>
          <a:p>
            <a:pPr marL="342900" lvl="1" indent="0">
              <a:buNone/>
            </a:pPr>
            <a:endParaRPr lang="en-US" dirty="0"/>
          </a:p>
          <a:p>
            <a:pPr marL="342900" lvl="1" indent="0">
              <a:buNone/>
            </a:pPr>
            <a:r>
              <a:rPr lang="en-US" dirty="0" smtClean="0"/>
              <a:t>Bill and Bob were ABQ residents their entire lives.  They lived together as a couple beginning in 2011 and comingled funds.  On July 4, 2015 they married by a Methodist minister.  The Marital Community began on July 4.</a:t>
            </a:r>
          </a:p>
          <a:p>
            <a:pPr marL="342900" lvl="1" indent="0">
              <a:buNone/>
            </a:pPr>
            <a:endParaRPr lang="en-US" dirty="0"/>
          </a:p>
          <a:p>
            <a:pPr marL="342900" lvl="1" indent="0">
              <a:buNone/>
            </a:pPr>
            <a:r>
              <a:rPr lang="en-US" dirty="0" smtClean="0"/>
              <a:t>Betty and Grace were ABQ residents who were married on vacation in California </a:t>
            </a:r>
            <a:r>
              <a:rPr lang="en-US" dirty="0"/>
              <a:t>o</a:t>
            </a:r>
            <a:r>
              <a:rPr lang="en-US" dirty="0" smtClean="0"/>
              <a:t>n July 4, 2008.  (before Prop 8).  The Marital Community began ???</a:t>
            </a:r>
          </a:p>
        </p:txBody>
      </p:sp>
    </p:spTree>
    <p:extLst>
      <p:ext uri="{BB962C8B-B14F-4D97-AF65-F5344CB8AC3E}">
        <p14:creationId xmlns:p14="http://schemas.microsoft.com/office/powerpoint/2010/main" val="269187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of Community Property Laws</a:t>
            </a:r>
            <a:endParaRPr lang="en-US" dirty="0"/>
          </a:p>
        </p:txBody>
      </p:sp>
      <p:sp>
        <p:nvSpPr>
          <p:cNvPr id="3" name="Content Placeholder 2"/>
          <p:cNvSpPr>
            <a:spLocks noGrp="1"/>
          </p:cNvSpPr>
          <p:nvPr>
            <p:ph idx="1"/>
          </p:nvPr>
        </p:nvSpPr>
        <p:spPr/>
        <p:txBody>
          <a:bodyPr>
            <a:normAutofit/>
          </a:bodyPr>
          <a:lstStyle/>
          <a:p>
            <a:r>
              <a:rPr lang="en-US" dirty="0" smtClean="0"/>
              <a:t>Babylon, Egypt, &amp; Greece had some features of Community Property</a:t>
            </a:r>
          </a:p>
          <a:p>
            <a:endParaRPr lang="en-US" dirty="0" smtClean="0"/>
          </a:p>
          <a:p>
            <a:r>
              <a:rPr lang="en-US" dirty="0" smtClean="0"/>
              <a:t>Many Community Property “States” derive laws from Rome</a:t>
            </a:r>
          </a:p>
          <a:p>
            <a:pPr lvl="1"/>
            <a:r>
              <a:rPr lang="en-US" dirty="0" smtClean="0"/>
              <a:t>With Manus</a:t>
            </a:r>
          </a:p>
          <a:p>
            <a:pPr lvl="1"/>
            <a:r>
              <a:rPr lang="en-US" dirty="0" smtClean="0"/>
              <a:t>Without Manus</a:t>
            </a:r>
          </a:p>
          <a:p>
            <a:endParaRPr lang="en-US" dirty="0" smtClean="0"/>
          </a:p>
          <a:p>
            <a:r>
              <a:rPr lang="en-US" dirty="0" smtClean="0"/>
              <a:t>Origin of our Community Property Laws from Germanic Customs</a:t>
            </a:r>
            <a:r>
              <a:rPr lang="en-US" baseline="0" dirty="0" smtClean="0"/>
              <a:t> and Folk Laws</a:t>
            </a:r>
            <a:endParaRPr lang="en-US" dirty="0" smtClean="0"/>
          </a:p>
        </p:txBody>
      </p:sp>
    </p:spTree>
    <p:extLst>
      <p:ext uri="{BB962C8B-B14F-4D97-AF65-F5344CB8AC3E}">
        <p14:creationId xmlns:p14="http://schemas.microsoft.com/office/powerpoint/2010/main" val="191637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Marital Community Continues</a:t>
            </a:r>
            <a:endParaRPr lang="en-US" dirty="0"/>
          </a:p>
        </p:txBody>
      </p:sp>
      <p:sp>
        <p:nvSpPr>
          <p:cNvPr id="3" name="Content Placeholder 2"/>
          <p:cNvSpPr>
            <a:spLocks noGrp="1"/>
          </p:cNvSpPr>
          <p:nvPr>
            <p:ph idx="1"/>
          </p:nvPr>
        </p:nvSpPr>
        <p:spPr/>
        <p:txBody>
          <a:bodyPr/>
          <a:lstStyle/>
          <a:p>
            <a:r>
              <a:rPr lang="en-US" dirty="0" smtClean="0"/>
              <a:t>John and Annie Married in 2004 in New Mexico.  In 2006 they moved to Denver with intent to change domiciles.  They lived in Denver until 2012 when Annie’s parents died. John and Annie moved to Arizona and remain there.</a:t>
            </a:r>
          </a:p>
          <a:p>
            <a:endParaRPr lang="en-US" dirty="0"/>
          </a:p>
          <a:p>
            <a:r>
              <a:rPr lang="en-US" dirty="0" smtClean="0"/>
              <a:t>Marital Community</a:t>
            </a:r>
          </a:p>
          <a:p>
            <a:pPr lvl="1"/>
            <a:r>
              <a:rPr lang="en-US" dirty="0" smtClean="0"/>
              <a:t>2004-2006</a:t>
            </a:r>
          </a:p>
          <a:p>
            <a:pPr lvl="1"/>
            <a:r>
              <a:rPr lang="en-US" dirty="0" smtClean="0"/>
              <a:t>2012-2016</a:t>
            </a:r>
          </a:p>
          <a:p>
            <a:pPr lvl="1"/>
            <a:endParaRPr lang="en-US" dirty="0"/>
          </a:p>
          <a:p>
            <a:r>
              <a:rPr lang="en-US" dirty="0" smtClean="0"/>
              <a:t>Non-marital Community</a:t>
            </a:r>
          </a:p>
          <a:p>
            <a:pPr lvl="1"/>
            <a:r>
              <a:rPr lang="en-US" dirty="0" smtClean="0"/>
              <a:t>2007-2011</a:t>
            </a:r>
            <a:endParaRPr lang="en-US" dirty="0"/>
          </a:p>
        </p:txBody>
      </p:sp>
    </p:spTree>
    <p:extLst>
      <p:ext uri="{BB962C8B-B14F-4D97-AF65-F5344CB8AC3E}">
        <p14:creationId xmlns:p14="http://schemas.microsoft.com/office/powerpoint/2010/main" val="200691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of Marital Community</a:t>
            </a:r>
            <a:endParaRPr lang="en-US" dirty="0"/>
          </a:p>
        </p:txBody>
      </p:sp>
      <p:sp>
        <p:nvSpPr>
          <p:cNvPr id="3" name="Content Placeholder 2"/>
          <p:cNvSpPr>
            <a:spLocks noGrp="1"/>
          </p:cNvSpPr>
          <p:nvPr>
            <p:ph idx="1"/>
          </p:nvPr>
        </p:nvSpPr>
        <p:spPr/>
        <p:txBody>
          <a:bodyPr>
            <a:normAutofit lnSpcReduction="10000"/>
          </a:bodyPr>
          <a:lstStyle/>
          <a:p>
            <a:r>
              <a:rPr lang="en-US" dirty="0" smtClean="0"/>
              <a:t>Death</a:t>
            </a:r>
          </a:p>
          <a:p>
            <a:r>
              <a:rPr lang="en-US" dirty="0" smtClean="0"/>
              <a:t>Change of Domicile</a:t>
            </a:r>
          </a:p>
          <a:p>
            <a:r>
              <a:rPr lang="en-US" dirty="0" smtClean="0"/>
              <a:t>Divorce or Legal Separation</a:t>
            </a:r>
          </a:p>
          <a:p>
            <a:pPr lvl="1"/>
            <a:r>
              <a:rPr lang="en-US" dirty="0"/>
              <a:t>F</a:t>
            </a:r>
            <a:r>
              <a:rPr lang="en-US" dirty="0" smtClean="0"/>
              <a:t>inal decree of dissolution or legal separation</a:t>
            </a:r>
          </a:p>
          <a:p>
            <a:pPr lvl="1"/>
            <a:r>
              <a:rPr lang="en-US" dirty="0" smtClean="0"/>
              <a:t>All but California and Washington</a:t>
            </a:r>
          </a:p>
          <a:p>
            <a:r>
              <a:rPr lang="en-US" dirty="0" smtClean="0"/>
              <a:t>Physical Separation</a:t>
            </a:r>
          </a:p>
          <a:p>
            <a:pPr lvl="1"/>
            <a:r>
              <a:rPr lang="en-US" dirty="0" smtClean="0"/>
              <a:t>Intend to permanently end the marriage</a:t>
            </a:r>
          </a:p>
          <a:p>
            <a:pPr lvl="1"/>
            <a:r>
              <a:rPr lang="en-US" dirty="0" smtClean="0"/>
              <a:t>Mutual intent</a:t>
            </a:r>
          </a:p>
          <a:p>
            <a:pPr lvl="1"/>
            <a:r>
              <a:rPr lang="en-US" dirty="0" smtClean="0"/>
              <a:t>Facts and Circumstances</a:t>
            </a:r>
          </a:p>
          <a:p>
            <a:pPr lvl="1"/>
            <a:endParaRPr lang="en-US" dirty="0"/>
          </a:p>
          <a:p>
            <a:r>
              <a:rPr lang="en-US" dirty="0" smtClean="0"/>
              <a:t>Annulment</a:t>
            </a:r>
          </a:p>
          <a:p>
            <a:pPr lvl="1"/>
            <a:r>
              <a:rPr lang="en-US" dirty="0" smtClean="0"/>
              <a:t>Never subject to community property laws</a:t>
            </a:r>
          </a:p>
          <a:p>
            <a:pPr lvl="1"/>
            <a:endParaRPr lang="en-US" dirty="0"/>
          </a:p>
          <a:p>
            <a:r>
              <a:rPr lang="en-US" dirty="0" smtClean="0"/>
              <a:t>Assets are Divided between Spouses</a:t>
            </a:r>
          </a:p>
          <a:p>
            <a:pPr marL="342900" lvl="1" indent="0">
              <a:buNone/>
            </a:pPr>
            <a:endParaRPr lang="en-US" dirty="0"/>
          </a:p>
        </p:txBody>
      </p:sp>
    </p:spTree>
    <p:extLst>
      <p:ext uri="{BB962C8B-B14F-4D97-AF65-F5344CB8AC3E}">
        <p14:creationId xmlns:p14="http://schemas.microsoft.com/office/powerpoint/2010/main" val="3428016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Marital Property after Termination</a:t>
            </a:r>
            <a:endParaRPr lang="en-US" dirty="0"/>
          </a:p>
        </p:txBody>
      </p:sp>
      <p:sp>
        <p:nvSpPr>
          <p:cNvPr id="3" name="Content Placeholder 2"/>
          <p:cNvSpPr>
            <a:spLocks noGrp="1"/>
          </p:cNvSpPr>
          <p:nvPr>
            <p:ph idx="1"/>
          </p:nvPr>
        </p:nvSpPr>
        <p:spPr>
          <a:xfrm>
            <a:off x="611065" y="1828800"/>
            <a:ext cx="7886700" cy="4351338"/>
          </a:xfrm>
        </p:spPr>
        <p:txBody>
          <a:bodyPr/>
          <a:lstStyle/>
          <a:p>
            <a:r>
              <a:rPr lang="en-US" dirty="0" smtClean="0"/>
              <a:t>Equal vs Equitable</a:t>
            </a:r>
          </a:p>
          <a:p>
            <a:pPr lvl="1"/>
            <a:r>
              <a:rPr lang="en-US" dirty="0" smtClean="0"/>
              <a:t>Community Property vs Common Law States</a:t>
            </a:r>
          </a:p>
          <a:p>
            <a:pPr lvl="1"/>
            <a:r>
              <a:rPr lang="en-US" dirty="0" smtClean="0"/>
              <a:t>Presumed equal division in Community Property States</a:t>
            </a:r>
          </a:p>
          <a:p>
            <a:pPr marL="342900" lvl="1" indent="0">
              <a:buNone/>
            </a:pPr>
            <a:endParaRPr lang="en-US" dirty="0" smtClean="0"/>
          </a:p>
          <a:p>
            <a:r>
              <a:rPr lang="en-US" dirty="0" smtClean="0"/>
              <a:t>Allowance </a:t>
            </a:r>
            <a:r>
              <a:rPr lang="en-US" dirty="0"/>
              <a:t>from spouse's separate property as alimony</a:t>
            </a:r>
            <a:r>
              <a:rPr lang="en-US" dirty="0" smtClean="0"/>
              <a:t>.</a:t>
            </a:r>
          </a:p>
          <a:p>
            <a:endParaRPr lang="en-US" dirty="0" smtClean="0"/>
          </a:p>
          <a:p>
            <a:r>
              <a:rPr lang="en-US" dirty="0" smtClean="0"/>
              <a:t>Allowance for Child Support</a:t>
            </a:r>
          </a:p>
          <a:p>
            <a:endParaRPr lang="en-US" dirty="0"/>
          </a:p>
          <a:p>
            <a:r>
              <a:rPr lang="en-US" dirty="0" smtClean="0"/>
              <a:t>Joint Income until termination, Separate Income after</a:t>
            </a:r>
          </a:p>
          <a:p>
            <a:pPr lvl="1"/>
            <a:r>
              <a:rPr lang="en-US" dirty="0" smtClean="0"/>
              <a:t>Income between separation and termination depends on state</a:t>
            </a:r>
          </a:p>
          <a:p>
            <a:pPr marL="342900" lvl="1" indent="0">
              <a:buNone/>
            </a:pPr>
            <a:endParaRPr lang="en-US" dirty="0"/>
          </a:p>
        </p:txBody>
      </p:sp>
    </p:spTree>
    <p:extLst>
      <p:ext uri="{BB962C8B-B14F-4D97-AF65-F5344CB8AC3E}">
        <p14:creationId xmlns:p14="http://schemas.microsoft.com/office/powerpoint/2010/main" val="155666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Physical Separation on Income </a:t>
            </a:r>
            <a:endParaRPr lang="en-US" dirty="0"/>
          </a:p>
        </p:txBody>
      </p:sp>
      <p:sp>
        <p:nvSpPr>
          <p:cNvPr id="3" name="Content Placeholder 2"/>
          <p:cNvSpPr>
            <a:spLocks noGrp="1"/>
          </p:cNvSpPr>
          <p:nvPr>
            <p:ph idx="1"/>
          </p:nvPr>
        </p:nvSpPr>
        <p:spPr/>
        <p:txBody>
          <a:bodyPr/>
          <a:lstStyle/>
          <a:p>
            <a:r>
              <a:rPr lang="en-US" dirty="0" smtClean="0"/>
              <a:t>No change</a:t>
            </a:r>
          </a:p>
          <a:p>
            <a:pPr lvl="1"/>
            <a:r>
              <a:rPr lang="en-US" dirty="0" smtClean="0"/>
              <a:t>Idaho</a:t>
            </a:r>
          </a:p>
          <a:p>
            <a:pPr lvl="1"/>
            <a:r>
              <a:rPr lang="en-US" dirty="0" smtClean="0"/>
              <a:t>Wisconsin</a:t>
            </a:r>
          </a:p>
          <a:p>
            <a:r>
              <a:rPr lang="en-US" dirty="0" smtClean="0"/>
              <a:t>Separate Income</a:t>
            </a:r>
          </a:p>
          <a:p>
            <a:pPr lvl="1"/>
            <a:r>
              <a:rPr lang="en-US" dirty="0" smtClean="0"/>
              <a:t>California</a:t>
            </a:r>
          </a:p>
          <a:p>
            <a:pPr lvl="1"/>
            <a:r>
              <a:rPr lang="en-US" dirty="0" smtClean="0"/>
              <a:t>Louisiana</a:t>
            </a:r>
          </a:p>
          <a:p>
            <a:r>
              <a:rPr lang="en-US" dirty="0" smtClean="0"/>
              <a:t>Separate Income with Written Agreement</a:t>
            </a:r>
          </a:p>
          <a:p>
            <a:pPr lvl="1"/>
            <a:r>
              <a:rPr lang="en-US" dirty="0" smtClean="0"/>
              <a:t>Arizona</a:t>
            </a:r>
          </a:p>
          <a:p>
            <a:pPr lvl="1"/>
            <a:r>
              <a:rPr lang="en-US" dirty="0" smtClean="0"/>
              <a:t>Nevada</a:t>
            </a:r>
          </a:p>
          <a:p>
            <a:pPr lvl="1"/>
            <a:r>
              <a:rPr lang="en-US" dirty="0" smtClean="0"/>
              <a:t>New Mexico</a:t>
            </a:r>
          </a:p>
          <a:p>
            <a:pPr lvl="1"/>
            <a:r>
              <a:rPr lang="en-US" dirty="0" smtClean="0"/>
              <a:t>Texas</a:t>
            </a:r>
          </a:p>
          <a:p>
            <a:r>
              <a:rPr lang="en-US" dirty="0" smtClean="0"/>
              <a:t>Separate Income if no intent to unite</a:t>
            </a:r>
          </a:p>
          <a:p>
            <a:pPr lvl="1"/>
            <a:r>
              <a:rPr lang="en-US" dirty="0" smtClean="0"/>
              <a:t>Washington</a:t>
            </a:r>
            <a:endParaRPr lang="en-US" dirty="0"/>
          </a:p>
        </p:txBody>
      </p:sp>
    </p:spTree>
    <p:extLst>
      <p:ext uri="{BB962C8B-B14F-4D97-AF65-F5344CB8AC3E}">
        <p14:creationId xmlns:p14="http://schemas.microsoft.com/office/powerpoint/2010/main" val="404593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of Property</a:t>
            </a:r>
            <a:endParaRPr lang="en-US" dirty="0"/>
          </a:p>
        </p:txBody>
      </p:sp>
      <p:sp>
        <p:nvSpPr>
          <p:cNvPr id="3" name="Content Placeholder 2"/>
          <p:cNvSpPr>
            <a:spLocks noGrp="1"/>
          </p:cNvSpPr>
          <p:nvPr>
            <p:ph idx="1"/>
          </p:nvPr>
        </p:nvSpPr>
        <p:spPr/>
        <p:txBody>
          <a:bodyPr/>
          <a:lstStyle/>
          <a:p>
            <a:r>
              <a:rPr lang="en-US" dirty="0" smtClean="0"/>
              <a:t>Defined by each State</a:t>
            </a:r>
          </a:p>
          <a:p>
            <a:pPr lvl="1"/>
            <a:r>
              <a:rPr lang="en-US" dirty="0" smtClean="0"/>
              <a:t>URLs are provided at end of presentation</a:t>
            </a:r>
          </a:p>
          <a:p>
            <a:endParaRPr lang="en-US" dirty="0" smtClean="0"/>
          </a:p>
          <a:p>
            <a:r>
              <a:rPr lang="en-US" dirty="0" smtClean="0"/>
              <a:t>NM </a:t>
            </a:r>
            <a:r>
              <a:rPr lang="en-US" dirty="0"/>
              <a:t>40-3-8. Classes of </a:t>
            </a:r>
            <a:r>
              <a:rPr lang="en-US" dirty="0" smtClean="0"/>
              <a:t>property</a:t>
            </a:r>
          </a:p>
          <a:p>
            <a:pPr lvl="1"/>
            <a:r>
              <a:rPr lang="en-US" dirty="0" smtClean="0"/>
              <a:t>Separate</a:t>
            </a:r>
          </a:p>
          <a:p>
            <a:pPr lvl="1"/>
            <a:r>
              <a:rPr lang="en-US" dirty="0" smtClean="0"/>
              <a:t>Community </a:t>
            </a:r>
          </a:p>
          <a:p>
            <a:pPr lvl="1"/>
            <a:r>
              <a:rPr lang="en-US" dirty="0" smtClean="0"/>
              <a:t>Quasi-Community Property</a:t>
            </a:r>
          </a:p>
          <a:p>
            <a:pPr lvl="2"/>
            <a:r>
              <a:rPr lang="en-US" dirty="0" smtClean="0"/>
              <a:t>IRM definition is different</a:t>
            </a:r>
          </a:p>
          <a:p>
            <a:pPr lvl="3"/>
            <a:r>
              <a:rPr lang="en-US" dirty="0" smtClean="0"/>
              <a:t>For probate and other purposes</a:t>
            </a:r>
          </a:p>
          <a:p>
            <a:pPr lvl="3"/>
            <a:r>
              <a:rPr lang="en-US" dirty="0" smtClean="0"/>
              <a:t>Little or no impact on basic principles of Community Property Income Taxation</a:t>
            </a:r>
          </a:p>
          <a:p>
            <a:pPr lvl="3"/>
            <a:r>
              <a:rPr lang="en-US" dirty="0" smtClean="0"/>
              <a:t>Quasi-Community Property </a:t>
            </a:r>
            <a:r>
              <a:rPr lang="en-US" dirty="0" smtClean="0">
                <a:latin typeface="Arial" panose="020B0604020202020204" pitchFamily="34" charset="0"/>
                <a:cs typeface="Arial" panose="020B0604020202020204" pitchFamily="34" charset="0"/>
              </a:rPr>
              <a:t>≠ Community Property</a:t>
            </a:r>
            <a:endParaRPr lang="en-US" dirty="0" smtClean="0"/>
          </a:p>
          <a:p>
            <a:pPr lvl="1"/>
            <a:endParaRPr lang="en-US" dirty="0"/>
          </a:p>
          <a:p>
            <a:endParaRPr lang="en-US" dirty="0" smtClean="0"/>
          </a:p>
          <a:p>
            <a:endParaRPr lang="en-US" dirty="0" smtClean="0"/>
          </a:p>
        </p:txBody>
      </p:sp>
    </p:spTree>
    <p:extLst>
      <p:ext uri="{BB962C8B-B14F-4D97-AF65-F5344CB8AC3E}">
        <p14:creationId xmlns:p14="http://schemas.microsoft.com/office/powerpoint/2010/main" val="164300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Property</a:t>
            </a:r>
            <a:endParaRPr lang="en-US" dirty="0"/>
          </a:p>
        </p:txBody>
      </p:sp>
      <p:sp>
        <p:nvSpPr>
          <p:cNvPr id="3" name="Content Placeholder 2"/>
          <p:cNvSpPr>
            <a:spLocks noGrp="1"/>
          </p:cNvSpPr>
          <p:nvPr>
            <p:ph idx="1"/>
          </p:nvPr>
        </p:nvSpPr>
        <p:spPr/>
        <p:txBody>
          <a:bodyPr/>
          <a:lstStyle/>
          <a:p>
            <a:r>
              <a:rPr lang="en-US" dirty="0" smtClean="0"/>
              <a:t>Acquired before the Marital Community </a:t>
            </a:r>
          </a:p>
          <a:p>
            <a:r>
              <a:rPr lang="en-US" dirty="0" smtClean="0"/>
              <a:t>Acquired with separate funds</a:t>
            </a:r>
          </a:p>
          <a:p>
            <a:r>
              <a:rPr lang="en-US" dirty="0" smtClean="0"/>
              <a:t>Wages in non-Community Property States</a:t>
            </a:r>
          </a:p>
          <a:p>
            <a:r>
              <a:rPr lang="en-US" dirty="0" smtClean="0"/>
              <a:t>Gifts or Inheritances</a:t>
            </a:r>
          </a:p>
          <a:p>
            <a:r>
              <a:rPr lang="en-US" dirty="0" smtClean="0"/>
              <a:t>Property converted from Community Property by agreement</a:t>
            </a:r>
          </a:p>
          <a:p>
            <a:endParaRPr lang="en-US" dirty="0"/>
          </a:p>
          <a:p>
            <a:r>
              <a:rPr lang="en-US" dirty="0" smtClean="0"/>
              <a:t>Once classified as separate property it remains separate property</a:t>
            </a:r>
          </a:p>
          <a:p>
            <a:pPr lvl="1"/>
            <a:r>
              <a:rPr lang="en-US" dirty="0" smtClean="0"/>
              <a:t>Traceable</a:t>
            </a:r>
          </a:p>
          <a:p>
            <a:pPr lvl="1"/>
            <a:endParaRPr lang="en-US" dirty="0"/>
          </a:p>
          <a:p>
            <a:r>
              <a:rPr lang="en-US" dirty="0" smtClean="0"/>
              <a:t>Comingling without adequate records converts separate to community</a:t>
            </a:r>
            <a:endParaRPr lang="en-US" dirty="0"/>
          </a:p>
        </p:txBody>
      </p:sp>
    </p:spTree>
    <p:extLst>
      <p:ext uri="{BB962C8B-B14F-4D97-AF65-F5344CB8AC3E}">
        <p14:creationId xmlns:p14="http://schemas.microsoft.com/office/powerpoint/2010/main" val="217136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smtClean="0"/>
              <a:t>Real property</a:t>
            </a:r>
          </a:p>
          <a:p>
            <a:pPr marL="0" indent="0">
              <a:buNone/>
            </a:pPr>
            <a:r>
              <a:rPr lang="en-US" dirty="0" smtClean="0"/>
              <a:t>	</a:t>
            </a:r>
            <a:r>
              <a:rPr lang="en-US" sz="1800" dirty="0" smtClean="0"/>
              <a:t>Bob purchased rental in Colorado before marriage.</a:t>
            </a:r>
          </a:p>
          <a:p>
            <a:pPr marL="0" indent="0">
              <a:buNone/>
            </a:pPr>
            <a:r>
              <a:rPr lang="en-US" sz="1800" dirty="0" smtClean="0"/>
              <a:t>	Bob and Susan marry and move to New Mexico</a:t>
            </a:r>
          </a:p>
          <a:p>
            <a:pPr marL="0" indent="0">
              <a:buNone/>
            </a:pPr>
            <a:r>
              <a:rPr lang="en-US" sz="1800" dirty="0" smtClean="0"/>
              <a:t>	Rental Property is Bob’s separate property </a:t>
            </a:r>
            <a:endParaRPr lang="en-US" sz="1800" dirty="0"/>
          </a:p>
          <a:p>
            <a:r>
              <a:rPr lang="en-US" dirty="0" smtClean="0"/>
              <a:t>Inheritance</a:t>
            </a:r>
          </a:p>
          <a:p>
            <a:pPr marL="342900" lvl="1" indent="0">
              <a:buNone/>
            </a:pPr>
            <a:r>
              <a:rPr lang="en-US" dirty="0"/>
              <a:t>	</a:t>
            </a:r>
            <a:r>
              <a:rPr lang="en-US" dirty="0" smtClean="0"/>
              <a:t>Bob and Susan are married in New Mexico</a:t>
            </a:r>
          </a:p>
          <a:p>
            <a:pPr marL="342900" lvl="1" indent="0">
              <a:buNone/>
            </a:pPr>
            <a:r>
              <a:rPr lang="en-US" dirty="0"/>
              <a:t>	</a:t>
            </a:r>
            <a:r>
              <a:rPr lang="en-US" dirty="0" smtClean="0"/>
              <a:t>Susan’s father dies and leaves his rentals to Susan</a:t>
            </a:r>
          </a:p>
          <a:p>
            <a:pPr marL="342900" lvl="1" indent="0">
              <a:buNone/>
            </a:pPr>
            <a:r>
              <a:rPr lang="en-US" dirty="0"/>
              <a:t>	</a:t>
            </a:r>
            <a:r>
              <a:rPr lang="en-US" dirty="0" smtClean="0"/>
              <a:t>Susan’s rentals are separate property</a:t>
            </a:r>
          </a:p>
          <a:p>
            <a:r>
              <a:rPr lang="en-US" dirty="0" smtClean="0"/>
              <a:t>Savings/Investments</a:t>
            </a:r>
          </a:p>
          <a:p>
            <a:pPr marL="0" indent="0">
              <a:buNone/>
            </a:pPr>
            <a:r>
              <a:rPr lang="en-US" dirty="0"/>
              <a:t>	</a:t>
            </a:r>
            <a:r>
              <a:rPr lang="en-US" sz="1800" dirty="0" smtClean="0"/>
              <a:t>Susan saved 25% of wages prior to marriage ($50,000)</a:t>
            </a:r>
          </a:p>
          <a:p>
            <a:pPr marL="0" indent="0">
              <a:buNone/>
            </a:pPr>
            <a:r>
              <a:rPr lang="en-US" sz="1800" dirty="0"/>
              <a:t>	</a:t>
            </a:r>
            <a:r>
              <a:rPr lang="en-US" sz="1800" dirty="0" smtClean="0"/>
              <a:t>Susan’s savings are separate property if traceable</a:t>
            </a:r>
          </a:p>
          <a:p>
            <a:r>
              <a:rPr lang="en-US" sz="1800" dirty="0" smtClean="0"/>
              <a:t>Conversion by Agreement.</a:t>
            </a:r>
          </a:p>
          <a:p>
            <a:pPr marL="342900" lvl="1" indent="0">
              <a:buNone/>
            </a:pPr>
            <a:r>
              <a:rPr lang="en-US" dirty="0" smtClean="0"/>
              <a:t>	Bob deeds his Colorado rental to Susan and agrees it is her Separate 	Property</a:t>
            </a:r>
          </a:p>
          <a:p>
            <a:pPr lvl="1"/>
            <a:endParaRPr lang="en-US" dirty="0" smtClean="0"/>
          </a:p>
          <a:p>
            <a:pPr marL="0" indent="0">
              <a:buNone/>
            </a:pPr>
            <a:endParaRPr lang="en-US" sz="1800" dirty="0"/>
          </a:p>
        </p:txBody>
      </p:sp>
    </p:spTree>
    <p:extLst>
      <p:ext uri="{BB962C8B-B14F-4D97-AF65-F5344CB8AC3E}">
        <p14:creationId xmlns:p14="http://schemas.microsoft.com/office/powerpoint/2010/main" val="3533803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Property</a:t>
            </a:r>
            <a:endParaRPr lang="en-US" dirty="0"/>
          </a:p>
        </p:txBody>
      </p:sp>
      <p:sp>
        <p:nvSpPr>
          <p:cNvPr id="3" name="Content Placeholder 2"/>
          <p:cNvSpPr>
            <a:spLocks noGrp="1"/>
          </p:cNvSpPr>
          <p:nvPr>
            <p:ph idx="1"/>
          </p:nvPr>
        </p:nvSpPr>
        <p:spPr/>
        <p:txBody>
          <a:bodyPr/>
          <a:lstStyle/>
          <a:p>
            <a:r>
              <a:rPr lang="en-US" dirty="0" smtClean="0"/>
              <a:t>Real Property Governed by State Where Located</a:t>
            </a:r>
          </a:p>
          <a:p>
            <a:pPr marL="0" indent="0">
              <a:buNone/>
            </a:pPr>
            <a:endParaRPr lang="en-US" dirty="0"/>
          </a:p>
          <a:p>
            <a:pPr marL="0" indent="0">
              <a:buNone/>
            </a:pPr>
            <a:r>
              <a:rPr lang="en-US" dirty="0" smtClean="0"/>
              <a:t>Example:</a:t>
            </a:r>
          </a:p>
          <a:p>
            <a:pPr marL="0" indent="0">
              <a:buNone/>
            </a:pPr>
            <a:r>
              <a:rPr lang="en-US" dirty="0"/>
              <a:t>	</a:t>
            </a:r>
            <a:r>
              <a:rPr lang="en-US" dirty="0" smtClean="0"/>
              <a:t>Bob and Susan purchased rentals while domiciled in New Mexico</a:t>
            </a:r>
          </a:p>
          <a:p>
            <a:pPr marL="0" indent="0">
              <a:buNone/>
            </a:pPr>
            <a:r>
              <a:rPr lang="en-US" dirty="0"/>
              <a:t>	</a:t>
            </a:r>
            <a:r>
              <a:rPr lang="en-US" dirty="0" smtClean="0"/>
              <a:t>Bob and Susan move to Colorado</a:t>
            </a:r>
          </a:p>
          <a:p>
            <a:pPr marL="0" indent="0">
              <a:buNone/>
            </a:pPr>
            <a:r>
              <a:rPr lang="en-US" dirty="0"/>
              <a:t>	</a:t>
            </a:r>
            <a:r>
              <a:rPr lang="en-US" dirty="0" smtClean="0"/>
              <a:t>	Rentals remain Community Property</a:t>
            </a:r>
          </a:p>
          <a:p>
            <a:pPr marL="0" indent="0">
              <a:buNone/>
            </a:pPr>
            <a:endParaRPr lang="en-US" dirty="0" smtClean="0"/>
          </a:p>
          <a:p>
            <a:pPr marL="0" indent="0">
              <a:buNone/>
            </a:pPr>
            <a:r>
              <a:rPr lang="en-US" dirty="0" smtClean="0"/>
              <a:t>Example:</a:t>
            </a:r>
          </a:p>
          <a:p>
            <a:pPr marL="0" indent="0">
              <a:buNone/>
            </a:pPr>
            <a:r>
              <a:rPr lang="en-US" dirty="0"/>
              <a:t>	</a:t>
            </a:r>
            <a:r>
              <a:rPr lang="en-US" dirty="0" smtClean="0"/>
              <a:t>Bob and Susan purchase rentals in Colorado</a:t>
            </a:r>
          </a:p>
          <a:p>
            <a:pPr marL="0" indent="0">
              <a:buNone/>
            </a:pPr>
            <a:r>
              <a:rPr lang="en-US" dirty="0"/>
              <a:t>	</a:t>
            </a:r>
            <a:r>
              <a:rPr lang="en-US" dirty="0" smtClean="0"/>
              <a:t>	Rentals in Colorado are Separate Property</a:t>
            </a:r>
            <a:r>
              <a:rPr lang="en-US" dirty="0"/>
              <a:t>	</a:t>
            </a:r>
            <a:r>
              <a:rPr lang="en-US" dirty="0" smtClean="0"/>
              <a:t>	</a:t>
            </a:r>
            <a:endParaRPr lang="en-US" dirty="0"/>
          </a:p>
        </p:txBody>
      </p:sp>
    </p:spTree>
    <p:extLst>
      <p:ext uri="{BB962C8B-B14F-4D97-AF65-F5344CB8AC3E}">
        <p14:creationId xmlns:p14="http://schemas.microsoft.com/office/powerpoint/2010/main" val="15019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for Separate Returns</a:t>
            </a:r>
            <a:endParaRPr lang="en-US" dirty="0"/>
          </a:p>
        </p:txBody>
      </p:sp>
      <p:sp>
        <p:nvSpPr>
          <p:cNvPr id="3" name="Content Placeholder 2"/>
          <p:cNvSpPr>
            <a:spLocks noGrp="1"/>
          </p:cNvSpPr>
          <p:nvPr>
            <p:ph idx="4294967295"/>
          </p:nvPr>
        </p:nvSpPr>
        <p:spPr>
          <a:xfrm>
            <a:off x="628650" y="1828800"/>
            <a:ext cx="7886700" cy="4351338"/>
          </a:xfrm>
        </p:spPr>
        <p:txBody>
          <a:bodyPr/>
          <a:lstStyle/>
          <a:p>
            <a:pPr marL="0" indent="0">
              <a:buNone/>
            </a:pPr>
            <a:r>
              <a:rPr lang="en-US" dirty="0" smtClean="0"/>
              <a:t>John and Cindy are legally married and domiciled in a Community Property State.  John has wages of $40,000 and Cindy has wages of $20,000.  Their interest from their joint savings account is $150.</a:t>
            </a:r>
          </a:p>
          <a:p>
            <a:pPr marL="0" indent="0">
              <a:buNone/>
            </a:pPr>
            <a:r>
              <a:rPr lang="en-US" dirty="0" smtClean="0"/>
              <a:t>If they file separate returns:</a:t>
            </a:r>
          </a:p>
          <a:p>
            <a:pPr marL="0" indent="0">
              <a:buNone/>
            </a:pPr>
            <a:endParaRPr lang="en-US" dirty="0"/>
          </a:p>
          <a:p>
            <a:pPr marL="0" indent="0">
              <a:buNone/>
            </a:pPr>
            <a:r>
              <a:rPr lang="en-US" dirty="0" smtClean="0"/>
              <a:t>	John			Cindy			Total		Separately	</a:t>
            </a:r>
          </a:p>
          <a:p>
            <a:pPr marL="0" indent="0">
              <a:buNone/>
            </a:pPr>
            <a:r>
              <a:rPr lang="en-US" dirty="0"/>
              <a:t>	</a:t>
            </a:r>
            <a:r>
              <a:rPr lang="en-US" dirty="0" smtClean="0"/>
              <a:t>$40,000		$20,000		$60,000	$30,000								        150	           75</a:t>
            </a:r>
          </a:p>
          <a:p>
            <a:pPr marL="0" indent="0">
              <a:buNone/>
            </a:pPr>
            <a:r>
              <a:rPr lang="en-US" dirty="0"/>
              <a:t>	</a:t>
            </a:r>
            <a:r>
              <a:rPr lang="en-US" dirty="0" smtClean="0"/>
              <a:t>								$30,075	</a:t>
            </a:r>
            <a:endParaRPr lang="en-US" dirty="0"/>
          </a:p>
        </p:txBody>
      </p:sp>
    </p:spTree>
    <p:extLst>
      <p:ext uri="{BB962C8B-B14F-4D97-AF65-F5344CB8AC3E}">
        <p14:creationId xmlns:p14="http://schemas.microsoft.com/office/powerpoint/2010/main" val="378153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762000"/>
            <a:ext cx="7924221" cy="2862322"/>
          </a:xfrm>
          <a:prstGeom prst="rect">
            <a:avLst/>
          </a:prstGeom>
          <a:noFill/>
        </p:spPr>
        <p:txBody>
          <a:bodyPr wrap="none" rtlCol="0">
            <a:spAutoFit/>
          </a:bodyPr>
          <a:lstStyle/>
          <a:p>
            <a:r>
              <a:rPr lang="en-US" dirty="0" smtClean="0"/>
              <a:t>Juan and Juanita are domiciled in New Mexico.  They married on September 1 this </a:t>
            </a:r>
          </a:p>
          <a:p>
            <a:r>
              <a:rPr lang="en-US" dirty="0" smtClean="0"/>
              <a:t>year.  Juan earned $2,000 per month all year.  Juanita had no income.</a:t>
            </a:r>
          </a:p>
          <a:p>
            <a:endParaRPr lang="en-US" dirty="0"/>
          </a:p>
          <a:p>
            <a:r>
              <a:rPr lang="en-US" dirty="0" smtClean="0"/>
              <a:t>						Juan	Juanita</a:t>
            </a:r>
          </a:p>
          <a:p>
            <a:r>
              <a:rPr lang="en-US" dirty="0" smtClean="0"/>
              <a:t>January thru August	Separate Income		$16,000        0	</a:t>
            </a:r>
          </a:p>
          <a:p>
            <a:r>
              <a:rPr lang="en-US" dirty="0" smtClean="0"/>
              <a:t>Sept thru December	Community Income		$  4,000    $ 4,000</a:t>
            </a:r>
          </a:p>
          <a:p>
            <a:endParaRPr lang="en-US" dirty="0"/>
          </a:p>
          <a:p>
            <a:r>
              <a:rPr lang="en-US" dirty="0" smtClean="0"/>
              <a:t>						$20,000	  $4,000</a:t>
            </a:r>
          </a:p>
          <a:p>
            <a:r>
              <a:rPr lang="en-US" dirty="0"/>
              <a:t>	</a:t>
            </a:r>
            <a:r>
              <a:rPr lang="en-US" dirty="0" smtClean="0"/>
              <a:t>					</a:t>
            </a:r>
          </a:p>
          <a:p>
            <a:r>
              <a:rPr lang="en-US" dirty="0"/>
              <a:t>	</a:t>
            </a:r>
            <a:r>
              <a:rPr lang="en-US" dirty="0" smtClean="0"/>
              <a:t>				</a:t>
            </a:r>
            <a:endParaRPr lang="en-US" dirty="0"/>
          </a:p>
        </p:txBody>
      </p:sp>
      <p:sp>
        <p:nvSpPr>
          <p:cNvPr id="4" name="TextBox 3"/>
          <p:cNvSpPr txBox="1"/>
          <p:nvPr/>
        </p:nvSpPr>
        <p:spPr>
          <a:xfrm>
            <a:off x="914400" y="3581400"/>
            <a:ext cx="8224239" cy="2308324"/>
          </a:xfrm>
          <a:prstGeom prst="rect">
            <a:avLst/>
          </a:prstGeom>
          <a:noFill/>
        </p:spPr>
        <p:txBody>
          <a:bodyPr wrap="none" rtlCol="0">
            <a:spAutoFit/>
          </a:bodyPr>
          <a:lstStyle/>
          <a:p>
            <a:r>
              <a:rPr lang="en-US" dirty="0" smtClean="0"/>
              <a:t>Pat and Roberta were domiciled in Texas from January until July 1</a:t>
            </a:r>
            <a:r>
              <a:rPr lang="en-US" baseline="30000" dirty="0" smtClean="0"/>
              <a:t>st</a:t>
            </a:r>
            <a:r>
              <a:rPr lang="en-US" dirty="0" smtClean="0"/>
              <a:t>.  They moved to</a:t>
            </a:r>
          </a:p>
          <a:p>
            <a:r>
              <a:rPr lang="en-US" dirty="0" smtClean="0"/>
              <a:t>Colorado where they lived for the remaining months of 2015.  Pat’s salary for the year</a:t>
            </a:r>
          </a:p>
          <a:p>
            <a:r>
              <a:rPr lang="en-US" dirty="0" smtClean="0"/>
              <a:t>was $2,000 per month.  Roberta earned $3,000 per month.</a:t>
            </a:r>
          </a:p>
          <a:p>
            <a:r>
              <a:rPr lang="en-US" dirty="0" smtClean="0"/>
              <a:t>						Pat	Roberta</a:t>
            </a:r>
            <a:endParaRPr lang="en-US" dirty="0"/>
          </a:p>
          <a:p>
            <a:r>
              <a:rPr lang="en-US" dirty="0" smtClean="0"/>
              <a:t>January thru June		Community Income		$15,000   $15,000</a:t>
            </a:r>
          </a:p>
          <a:p>
            <a:r>
              <a:rPr lang="en-US" dirty="0" smtClean="0"/>
              <a:t>July thru December		Separate Income		$12,000   $18,000</a:t>
            </a:r>
          </a:p>
          <a:p>
            <a:endParaRPr lang="en-US" dirty="0"/>
          </a:p>
          <a:p>
            <a:r>
              <a:rPr lang="en-US" dirty="0" smtClean="0"/>
              <a:t>						$27,000    $33,000	</a:t>
            </a:r>
            <a:endParaRPr lang="en-US" dirty="0"/>
          </a:p>
        </p:txBody>
      </p:sp>
    </p:spTree>
    <p:extLst>
      <p:ext uri="{BB962C8B-B14F-4D97-AF65-F5344CB8AC3E}">
        <p14:creationId xmlns:p14="http://schemas.microsoft.com/office/powerpoint/2010/main" val="344996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Continued</a:t>
            </a:r>
            <a:endParaRPr lang="en-US" dirty="0"/>
          </a:p>
        </p:txBody>
      </p:sp>
      <p:sp>
        <p:nvSpPr>
          <p:cNvPr id="3" name="Content Placeholder 2"/>
          <p:cNvSpPr>
            <a:spLocks noGrp="1"/>
          </p:cNvSpPr>
          <p:nvPr>
            <p:ph idx="1"/>
          </p:nvPr>
        </p:nvSpPr>
        <p:spPr/>
        <p:txBody>
          <a:bodyPr/>
          <a:lstStyle/>
          <a:p>
            <a:endParaRPr lang="en-US" dirty="0" smtClean="0"/>
          </a:p>
          <a:p>
            <a:r>
              <a:rPr lang="en-US" dirty="0" smtClean="0"/>
              <a:t>Evolution of Legal Community by Goths</a:t>
            </a:r>
          </a:p>
          <a:p>
            <a:pPr lvl="1"/>
            <a:r>
              <a:rPr lang="en-US" dirty="0" smtClean="0"/>
              <a:t>Acquets</a:t>
            </a:r>
          </a:p>
          <a:p>
            <a:pPr lvl="1"/>
            <a:r>
              <a:rPr lang="en-US" dirty="0" smtClean="0"/>
              <a:t>Wife received 1/3 of Acquets + personal property upon divorce</a:t>
            </a:r>
          </a:p>
          <a:p>
            <a:endParaRPr lang="en-US" dirty="0"/>
          </a:p>
          <a:p>
            <a:r>
              <a:rPr lang="en-US" dirty="0" smtClean="0"/>
              <a:t>Medieval Period ( 476-1500 AD)</a:t>
            </a:r>
          </a:p>
          <a:p>
            <a:pPr lvl="1"/>
            <a:r>
              <a:rPr lang="en-US" dirty="0" smtClean="0"/>
              <a:t>Collective Estate</a:t>
            </a:r>
          </a:p>
          <a:p>
            <a:endParaRPr lang="en-US" dirty="0"/>
          </a:p>
        </p:txBody>
      </p:sp>
    </p:spTree>
    <p:extLst>
      <p:ext uri="{BB962C8B-B14F-4D97-AF65-F5344CB8AC3E}">
        <p14:creationId xmlns:p14="http://schemas.microsoft.com/office/powerpoint/2010/main" val="2602556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From Separate Property</a:t>
            </a:r>
            <a:endParaRPr lang="en-US" dirty="0"/>
          </a:p>
        </p:txBody>
      </p:sp>
      <p:sp>
        <p:nvSpPr>
          <p:cNvPr id="3" name="Content Placeholder 2"/>
          <p:cNvSpPr>
            <a:spLocks noGrp="1"/>
          </p:cNvSpPr>
          <p:nvPr>
            <p:ph idx="1"/>
          </p:nvPr>
        </p:nvSpPr>
        <p:spPr/>
        <p:txBody>
          <a:bodyPr>
            <a:normAutofit lnSpcReduction="10000"/>
          </a:bodyPr>
          <a:lstStyle/>
          <a:p>
            <a:r>
              <a:rPr lang="en-US" dirty="0" smtClean="0"/>
              <a:t>Separate Income 		California Rule</a:t>
            </a:r>
          </a:p>
          <a:p>
            <a:pPr lvl="1"/>
            <a:r>
              <a:rPr lang="en-US" dirty="0" smtClean="0"/>
              <a:t>Arizona</a:t>
            </a:r>
          </a:p>
          <a:p>
            <a:pPr lvl="1"/>
            <a:r>
              <a:rPr lang="en-US" dirty="0" smtClean="0"/>
              <a:t>California</a:t>
            </a:r>
          </a:p>
          <a:p>
            <a:pPr lvl="1"/>
            <a:r>
              <a:rPr lang="en-US" dirty="0" smtClean="0"/>
              <a:t>New Mexico</a:t>
            </a:r>
          </a:p>
          <a:p>
            <a:pPr lvl="1"/>
            <a:r>
              <a:rPr lang="en-US" dirty="0" smtClean="0"/>
              <a:t>Nevada</a:t>
            </a:r>
          </a:p>
          <a:p>
            <a:pPr lvl="1"/>
            <a:r>
              <a:rPr lang="en-US" dirty="0" smtClean="0"/>
              <a:t>Washington</a:t>
            </a:r>
          </a:p>
          <a:p>
            <a:pPr lvl="1"/>
            <a:endParaRPr lang="en-US" dirty="0" smtClean="0"/>
          </a:p>
          <a:p>
            <a:r>
              <a:rPr lang="en-US" dirty="0" smtClean="0"/>
              <a:t>Community Income	   Texas Rule</a:t>
            </a:r>
          </a:p>
          <a:p>
            <a:pPr lvl="1"/>
            <a:r>
              <a:rPr lang="en-US" dirty="0" smtClean="0"/>
              <a:t>Idaho</a:t>
            </a:r>
          </a:p>
          <a:p>
            <a:pPr lvl="1"/>
            <a:r>
              <a:rPr lang="en-US" dirty="0" smtClean="0"/>
              <a:t>Louisiana</a:t>
            </a:r>
          </a:p>
          <a:p>
            <a:pPr lvl="1"/>
            <a:r>
              <a:rPr lang="en-US" dirty="0" smtClean="0"/>
              <a:t>Texas</a:t>
            </a:r>
          </a:p>
          <a:p>
            <a:pPr lvl="1"/>
            <a:r>
              <a:rPr lang="en-US" dirty="0" smtClean="0"/>
              <a:t>Wisconsin</a:t>
            </a:r>
          </a:p>
          <a:p>
            <a:pPr lvl="1"/>
            <a:endParaRPr lang="en-US" dirty="0"/>
          </a:p>
          <a:p>
            <a:r>
              <a:rPr lang="en-US" dirty="0" smtClean="0"/>
              <a:t>Mixture of both in 1</a:t>
            </a:r>
            <a:r>
              <a:rPr lang="en-US" baseline="30000" dirty="0" smtClean="0"/>
              <a:t>st</a:t>
            </a:r>
            <a:r>
              <a:rPr lang="en-US" dirty="0" smtClean="0"/>
              <a:t> and last year of marriage in CP states</a:t>
            </a:r>
          </a:p>
        </p:txBody>
      </p:sp>
    </p:spTree>
    <p:extLst>
      <p:ext uri="{BB962C8B-B14F-4D97-AF65-F5344CB8AC3E}">
        <p14:creationId xmlns:p14="http://schemas.microsoft.com/office/powerpoint/2010/main" val="252214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Income from Separate Property</a:t>
            </a:r>
            <a:endParaRPr lang="en-US" dirty="0"/>
          </a:p>
        </p:txBody>
      </p:sp>
      <p:sp>
        <p:nvSpPr>
          <p:cNvPr id="3" name="TextBox 2"/>
          <p:cNvSpPr txBox="1"/>
          <p:nvPr/>
        </p:nvSpPr>
        <p:spPr>
          <a:xfrm>
            <a:off x="762000" y="1981200"/>
            <a:ext cx="7958782" cy="2031325"/>
          </a:xfrm>
          <a:prstGeom prst="rect">
            <a:avLst/>
          </a:prstGeom>
          <a:noFill/>
        </p:spPr>
        <p:txBody>
          <a:bodyPr wrap="none" rtlCol="0">
            <a:spAutoFit/>
          </a:bodyPr>
          <a:lstStyle/>
          <a:p>
            <a:r>
              <a:rPr lang="en-US" dirty="0" smtClean="0"/>
              <a:t>William and Mary are domiciled in Wisconsin.  Mary purchased shares in Harley</a:t>
            </a:r>
          </a:p>
          <a:p>
            <a:r>
              <a:rPr lang="en-US" dirty="0" smtClean="0"/>
              <a:t>Davidson before they married.  In 2015 Mary received $900 in Dividends.  Because </a:t>
            </a:r>
          </a:p>
          <a:p>
            <a:r>
              <a:rPr lang="en-US" dirty="0"/>
              <a:t>t</a:t>
            </a:r>
            <a:r>
              <a:rPr lang="en-US" dirty="0" smtClean="0"/>
              <a:t>hey reside in Wisconsin, income from separate property is community property </a:t>
            </a:r>
          </a:p>
          <a:p>
            <a:r>
              <a:rPr lang="en-US" dirty="0" smtClean="0"/>
              <a:t>(Texas Rule), on separate returns they would each report $450 Dividend Income.</a:t>
            </a:r>
          </a:p>
          <a:p>
            <a:endParaRPr lang="en-US" dirty="0"/>
          </a:p>
          <a:p>
            <a:r>
              <a:rPr lang="en-US" dirty="0" smtClean="0"/>
              <a:t>If they lived in Nevada (California Rule), Mary would report $900 Dividend Income</a:t>
            </a:r>
          </a:p>
          <a:p>
            <a:r>
              <a:rPr lang="en-US" dirty="0"/>
              <a:t>a</a:t>
            </a:r>
            <a:r>
              <a:rPr lang="en-US" dirty="0" smtClean="0"/>
              <a:t>nd William would report $0 Dividend on their separate returns.</a:t>
            </a:r>
          </a:p>
        </p:txBody>
      </p:sp>
    </p:spTree>
    <p:extLst>
      <p:ext uri="{BB962C8B-B14F-4D97-AF65-F5344CB8AC3E}">
        <p14:creationId xmlns:p14="http://schemas.microsoft.com/office/powerpoint/2010/main" val="132885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Income from Sale of Separate Property</a:t>
            </a:r>
            <a:endParaRPr lang="en-US" dirty="0"/>
          </a:p>
        </p:txBody>
      </p:sp>
      <p:sp>
        <p:nvSpPr>
          <p:cNvPr id="4" name="Content Placeholder 3"/>
          <p:cNvSpPr>
            <a:spLocks noGrp="1"/>
          </p:cNvSpPr>
          <p:nvPr>
            <p:ph idx="1"/>
          </p:nvPr>
        </p:nvSpPr>
        <p:spPr/>
        <p:txBody>
          <a:bodyPr/>
          <a:lstStyle/>
          <a:p>
            <a:r>
              <a:rPr lang="en-US" dirty="0" smtClean="0"/>
              <a:t>Proceeds from the sale of separate property is separate income</a:t>
            </a:r>
          </a:p>
          <a:p>
            <a:pPr marL="0" indent="0">
              <a:buNone/>
            </a:pPr>
            <a:endParaRPr lang="en-US" dirty="0"/>
          </a:p>
          <a:p>
            <a:r>
              <a:rPr lang="en-US" dirty="0" smtClean="0"/>
              <a:t>Appreciation is Separate Income</a:t>
            </a:r>
          </a:p>
          <a:p>
            <a:pPr lvl="1"/>
            <a:r>
              <a:rPr lang="en-US" dirty="0" smtClean="0"/>
              <a:t>Rental H previously owned and then sold</a:t>
            </a:r>
          </a:p>
          <a:p>
            <a:endParaRPr lang="en-US" dirty="0"/>
          </a:p>
          <a:p>
            <a:r>
              <a:rPr lang="en-US" dirty="0" smtClean="0"/>
              <a:t>Increase in value due to community labor is Community Income</a:t>
            </a:r>
          </a:p>
          <a:p>
            <a:pPr lvl="1"/>
            <a:r>
              <a:rPr lang="en-US" dirty="0" smtClean="0"/>
              <a:t>Flip a house which H owned previously but both repaired</a:t>
            </a:r>
          </a:p>
          <a:p>
            <a:pPr lvl="1"/>
            <a:endParaRPr lang="en-US" dirty="0"/>
          </a:p>
          <a:p>
            <a:pPr marL="0" indent="0">
              <a:buNone/>
            </a:pPr>
            <a:endParaRPr lang="en-US" dirty="0"/>
          </a:p>
        </p:txBody>
      </p:sp>
    </p:spTree>
    <p:extLst>
      <p:ext uri="{BB962C8B-B14F-4D97-AF65-F5344CB8AC3E}">
        <p14:creationId xmlns:p14="http://schemas.microsoft.com/office/powerpoint/2010/main" val="571497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Comingled Funds</a:t>
            </a:r>
            <a:endParaRPr lang="en-US" dirty="0"/>
          </a:p>
        </p:txBody>
      </p:sp>
      <p:sp>
        <p:nvSpPr>
          <p:cNvPr id="3" name="Content Placeholder 2"/>
          <p:cNvSpPr>
            <a:spLocks noGrp="1"/>
          </p:cNvSpPr>
          <p:nvPr>
            <p:ph idx="1"/>
          </p:nvPr>
        </p:nvSpPr>
        <p:spPr/>
        <p:txBody>
          <a:bodyPr/>
          <a:lstStyle/>
          <a:p>
            <a:r>
              <a:rPr lang="en-US" dirty="0" smtClean="0"/>
              <a:t>Comingled funds, if traceable, are separate property</a:t>
            </a:r>
          </a:p>
          <a:p>
            <a:r>
              <a:rPr lang="en-US" dirty="0" smtClean="0"/>
              <a:t>Comingled funds not traceable are community property</a:t>
            </a:r>
          </a:p>
          <a:p>
            <a:r>
              <a:rPr lang="en-US" dirty="0" smtClean="0"/>
              <a:t>Items purchased with comingled funds which are traceable are a mixture of separate and community property</a:t>
            </a:r>
          </a:p>
          <a:p>
            <a:endParaRPr lang="en-US" dirty="0"/>
          </a:p>
          <a:p>
            <a:r>
              <a:rPr lang="en-US" dirty="0" smtClean="0"/>
              <a:t>Example:</a:t>
            </a:r>
          </a:p>
          <a:p>
            <a:pPr marL="0" indent="0">
              <a:buNone/>
            </a:pPr>
            <a:r>
              <a:rPr lang="en-US" dirty="0" smtClean="0"/>
              <a:t>George and Martha are domiciled in New Mexico.  They bought a rental house in Rio Rancho for $100,000.  Martha’s savings from before they were married ($30,000) was combined with their joint savings of $70,000.  </a:t>
            </a:r>
          </a:p>
          <a:p>
            <a:pPr marL="0" indent="0">
              <a:buNone/>
            </a:pPr>
            <a:r>
              <a:rPr lang="en-US" dirty="0" smtClean="0"/>
              <a:t>Martha owns  (30,000 + 35,000)/100,000   		 65%</a:t>
            </a:r>
          </a:p>
          <a:p>
            <a:pPr marL="0" indent="0">
              <a:buNone/>
            </a:pPr>
            <a:r>
              <a:rPr lang="en-US" dirty="0" smtClean="0"/>
              <a:t>George owns   35,000/100,000				  35%</a:t>
            </a:r>
          </a:p>
        </p:txBody>
      </p:sp>
    </p:spTree>
    <p:extLst>
      <p:ext uri="{BB962C8B-B14F-4D97-AF65-F5344CB8AC3E}">
        <p14:creationId xmlns:p14="http://schemas.microsoft.com/office/powerpoint/2010/main" val="863618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from Rio Rancho Rental</a:t>
            </a:r>
            <a:endParaRPr lang="en-US" dirty="0"/>
          </a:p>
        </p:txBody>
      </p:sp>
      <p:sp>
        <p:nvSpPr>
          <p:cNvPr id="3" name="Content Placeholder 2"/>
          <p:cNvSpPr>
            <a:spLocks noGrp="1"/>
          </p:cNvSpPr>
          <p:nvPr>
            <p:ph idx="1"/>
          </p:nvPr>
        </p:nvSpPr>
        <p:spPr/>
        <p:txBody>
          <a:bodyPr>
            <a:normAutofit lnSpcReduction="10000"/>
          </a:bodyPr>
          <a:lstStyle/>
          <a:p>
            <a:r>
              <a:rPr lang="en-US" dirty="0" smtClean="0"/>
              <a:t>Income from Rental	$12,000</a:t>
            </a:r>
          </a:p>
          <a:p>
            <a:r>
              <a:rPr lang="en-US" dirty="0" smtClean="0"/>
              <a:t>Expenses of Rental	$  6,000</a:t>
            </a:r>
          </a:p>
          <a:p>
            <a:r>
              <a:rPr lang="en-US" dirty="0" smtClean="0"/>
              <a:t>California Rule</a:t>
            </a:r>
            <a:endParaRPr lang="en-US" dirty="0"/>
          </a:p>
          <a:p>
            <a:r>
              <a:rPr lang="en-US" dirty="0" smtClean="0"/>
              <a:t>On separate Returns:</a:t>
            </a:r>
          </a:p>
          <a:p>
            <a:pPr marL="0" indent="0">
              <a:buNone/>
            </a:pPr>
            <a:r>
              <a:rPr lang="en-US" dirty="0" smtClean="0"/>
              <a:t>				George (35%)	Martha (65%)</a:t>
            </a:r>
            <a:endParaRPr lang="en-US" dirty="0"/>
          </a:p>
          <a:p>
            <a:pPr marL="0" indent="0">
              <a:buNone/>
            </a:pPr>
            <a:r>
              <a:rPr lang="en-US" dirty="0" smtClean="0"/>
              <a:t>Income			$ 4,200		$7,800</a:t>
            </a:r>
          </a:p>
          <a:p>
            <a:pPr marL="0" indent="0">
              <a:buNone/>
            </a:pPr>
            <a:r>
              <a:rPr lang="en-US" dirty="0" smtClean="0"/>
              <a:t>Expenses			&lt;  2,100 &gt;	            &lt; 3,900&gt;</a:t>
            </a:r>
            <a:endParaRPr lang="en-US" dirty="0"/>
          </a:p>
          <a:p>
            <a:pPr marL="0" indent="0">
              <a:buNone/>
            </a:pPr>
            <a:r>
              <a:rPr lang="en-US" dirty="0"/>
              <a:t>N</a:t>
            </a:r>
            <a:r>
              <a:rPr lang="en-US" dirty="0" smtClean="0"/>
              <a:t>et				$ 2,100		$ 3,900</a:t>
            </a:r>
          </a:p>
          <a:p>
            <a:pPr marL="0" indent="0">
              <a:buNone/>
            </a:pPr>
            <a:endParaRPr lang="en-US" dirty="0" smtClean="0"/>
          </a:p>
          <a:p>
            <a:pPr marL="0" indent="0">
              <a:buNone/>
            </a:pPr>
            <a:r>
              <a:rPr lang="en-US" dirty="0" smtClean="0"/>
              <a:t>Texas 				   $6,000            	$6,000</a:t>
            </a:r>
          </a:p>
          <a:p>
            <a:pPr marL="0" indent="0">
              <a:buNone/>
            </a:pPr>
            <a:r>
              <a:rPr lang="en-US" dirty="0"/>
              <a:t>	</a:t>
            </a:r>
            <a:r>
              <a:rPr lang="en-US" dirty="0" smtClean="0"/>
              <a:t>			&lt;3,000 &gt;		&lt;3,000&gt;</a:t>
            </a:r>
          </a:p>
          <a:p>
            <a:pPr marL="0" indent="0">
              <a:buNone/>
            </a:pPr>
            <a:r>
              <a:rPr lang="en-US" dirty="0" smtClean="0"/>
              <a:t>Net				   $3,000                   $3,000</a:t>
            </a:r>
            <a:endParaRPr lang="en-US" dirty="0"/>
          </a:p>
        </p:txBody>
      </p:sp>
    </p:spTree>
    <p:extLst>
      <p:ext uri="{BB962C8B-B14F-4D97-AF65-F5344CB8AC3E}">
        <p14:creationId xmlns:p14="http://schemas.microsoft.com/office/powerpoint/2010/main" val="883204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Preemption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Savings Bonds</a:t>
            </a:r>
          </a:p>
          <a:p>
            <a:endParaRPr lang="en-US" dirty="0"/>
          </a:p>
          <a:p>
            <a:r>
              <a:rPr lang="en-US" dirty="0" smtClean="0"/>
              <a:t>National Service Life Insurance</a:t>
            </a:r>
          </a:p>
          <a:p>
            <a:endParaRPr lang="en-US" dirty="0"/>
          </a:p>
          <a:p>
            <a:r>
              <a:rPr lang="en-US" dirty="0" smtClean="0"/>
              <a:t>Railroad Retirement Benefits</a:t>
            </a:r>
          </a:p>
          <a:p>
            <a:pPr lvl="1"/>
            <a:r>
              <a:rPr lang="en-US" dirty="0" smtClean="0"/>
              <a:t>By extension Social Security Benefits</a:t>
            </a:r>
          </a:p>
          <a:p>
            <a:pPr lvl="1"/>
            <a:endParaRPr lang="en-US" dirty="0"/>
          </a:p>
          <a:p>
            <a:r>
              <a:rPr lang="en-US" dirty="0" smtClean="0"/>
              <a:t>Federal Pension and Retirement Benefits are Community Property</a:t>
            </a:r>
          </a:p>
          <a:p>
            <a:endParaRPr lang="en-US" dirty="0"/>
          </a:p>
          <a:p>
            <a:r>
              <a:rPr lang="en-US" dirty="0" smtClean="0"/>
              <a:t>IRA withdrawals</a:t>
            </a:r>
          </a:p>
          <a:p>
            <a:endParaRPr lang="en-US" dirty="0" smtClean="0"/>
          </a:p>
          <a:p>
            <a:r>
              <a:rPr lang="en-US" dirty="0" smtClean="0"/>
              <a:t>Earned Income Credits</a:t>
            </a:r>
          </a:p>
          <a:p>
            <a:endParaRPr lang="en-US" dirty="0" smtClean="0"/>
          </a:p>
          <a:p>
            <a:r>
              <a:rPr lang="en-US" dirty="0" smtClean="0"/>
              <a:t>Self Employment Taxes</a:t>
            </a:r>
            <a:endParaRPr lang="en-US" dirty="0"/>
          </a:p>
        </p:txBody>
      </p:sp>
    </p:spTree>
    <p:extLst>
      <p:ext uri="{BB962C8B-B14F-4D97-AF65-F5344CB8AC3E}">
        <p14:creationId xmlns:p14="http://schemas.microsoft.com/office/powerpoint/2010/main" val="100710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Marital Agreements</a:t>
            </a:r>
            <a:endParaRPr lang="en-US" dirty="0"/>
          </a:p>
        </p:txBody>
      </p:sp>
      <p:sp>
        <p:nvSpPr>
          <p:cNvPr id="3" name="Content Placeholder 2"/>
          <p:cNvSpPr>
            <a:spLocks noGrp="1"/>
          </p:cNvSpPr>
          <p:nvPr>
            <p:ph idx="1"/>
          </p:nvPr>
        </p:nvSpPr>
        <p:spPr/>
        <p:txBody>
          <a:bodyPr/>
          <a:lstStyle/>
          <a:p>
            <a:r>
              <a:rPr lang="en-US" dirty="0" smtClean="0"/>
              <a:t>Agreements to recharacterize Community or Separate Property </a:t>
            </a:r>
          </a:p>
          <a:p>
            <a:pPr lvl="1"/>
            <a:r>
              <a:rPr lang="en-US" dirty="0" smtClean="0"/>
              <a:t>Generally written</a:t>
            </a:r>
          </a:p>
          <a:p>
            <a:pPr marL="342900" lvl="1" indent="0">
              <a:buNone/>
            </a:pPr>
            <a:endParaRPr lang="en-US" dirty="0" smtClean="0"/>
          </a:p>
          <a:p>
            <a:r>
              <a:rPr lang="en-US" dirty="0" smtClean="0"/>
              <a:t>Prenuptial Agreements in all Community Property States</a:t>
            </a:r>
          </a:p>
          <a:p>
            <a:endParaRPr lang="en-US" dirty="0" smtClean="0"/>
          </a:p>
          <a:p>
            <a:r>
              <a:rPr lang="en-US" dirty="0" smtClean="0"/>
              <a:t>Postnuptial Agreements in all Community Property States</a:t>
            </a:r>
          </a:p>
          <a:p>
            <a:endParaRPr lang="en-US" dirty="0" smtClean="0"/>
          </a:p>
          <a:p>
            <a:r>
              <a:rPr lang="en-US" dirty="0" smtClean="0"/>
              <a:t>Pending Divorce </a:t>
            </a:r>
          </a:p>
          <a:p>
            <a:pPr lvl="1"/>
            <a:r>
              <a:rPr lang="en-US" dirty="0" smtClean="0"/>
              <a:t>All but Idaho and Louisiana</a:t>
            </a:r>
          </a:p>
          <a:p>
            <a:pPr lvl="1"/>
            <a:endParaRPr lang="en-US" dirty="0"/>
          </a:p>
          <a:p>
            <a:r>
              <a:rPr lang="en-US" dirty="0" smtClean="0"/>
              <a:t>Can assign future income without transfer of interest in property</a:t>
            </a:r>
            <a:endParaRPr lang="en-US" dirty="0"/>
          </a:p>
        </p:txBody>
      </p:sp>
    </p:spTree>
    <p:extLst>
      <p:ext uri="{BB962C8B-B14F-4D97-AF65-F5344CB8AC3E}">
        <p14:creationId xmlns:p14="http://schemas.microsoft.com/office/powerpoint/2010/main" val="3146219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t>
            </a:r>
            <a:endParaRPr lang="en-US" dirty="0"/>
          </a:p>
        </p:txBody>
      </p:sp>
      <p:sp>
        <p:nvSpPr>
          <p:cNvPr id="3" name="Content Placeholder 2"/>
          <p:cNvSpPr>
            <a:spLocks noGrp="1"/>
          </p:cNvSpPr>
          <p:nvPr>
            <p:ph idx="1"/>
          </p:nvPr>
        </p:nvSpPr>
        <p:spPr/>
        <p:txBody>
          <a:bodyPr/>
          <a:lstStyle/>
          <a:p>
            <a:r>
              <a:rPr lang="en-US" dirty="0" smtClean="0"/>
              <a:t>Personal Property acquired while domiciled in a state retains the character of that state</a:t>
            </a:r>
          </a:p>
          <a:p>
            <a:pPr lvl="1"/>
            <a:r>
              <a:rPr lang="en-US" dirty="0" smtClean="0"/>
              <a:t>Wages</a:t>
            </a:r>
          </a:p>
          <a:p>
            <a:pPr lvl="1"/>
            <a:r>
              <a:rPr lang="en-US" dirty="0" smtClean="0"/>
              <a:t>Investments</a:t>
            </a:r>
          </a:p>
          <a:p>
            <a:pPr marL="342900" lvl="1" indent="0">
              <a:buNone/>
            </a:pPr>
            <a:endParaRPr lang="en-US" dirty="0" smtClean="0"/>
          </a:p>
          <a:p>
            <a:endParaRPr lang="en-US" dirty="0"/>
          </a:p>
          <a:p>
            <a:r>
              <a:rPr lang="en-US" dirty="0" smtClean="0"/>
              <a:t>Real Property is governed by State of Situs regardless of domicile</a:t>
            </a:r>
          </a:p>
          <a:p>
            <a:pPr lvl="1"/>
            <a:endParaRPr lang="en-US" dirty="0"/>
          </a:p>
          <a:p>
            <a:pPr lvl="1"/>
            <a:r>
              <a:rPr lang="en-US" dirty="0" smtClean="0"/>
              <a:t>Rental Income from New Mexico Property is community income regardless where couple is domiciled</a:t>
            </a:r>
          </a:p>
          <a:p>
            <a:pPr lvl="1"/>
            <a:endParaRPr lang="en-US" dirty="0"/>
          </a:p>
          <a:p>
            <a:r>
              <a:rPr lang="en-US" dirty="0" smtClean="0"/>
              <a:t>Real Property acquired with separate funds is separate property</a:t>
            </a:r>
          </a:p>
          <a:p>
            <a:endParaRPr lang="en-US" dirty="0" smtClean="0"/>
          </a:p>
          <a:p>
            <a:pPr lvl="1"/>
            <a:endParaRPr lang="en-US" dirty="0" smtClean="0"/>
          </a:p>
        </p:txBody>
      </p:sp>
    </p:spTree>
    <p:extLst>
      <p:ext uri="{BB962C8B-B14F-4D97-AF65-F5344CB8AC3E}">
        <p14:creationId xmlns:p14="http://schemas.microsoft.com/office/powerpoint/2010/main" val="3965906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Tax Returns</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Generally better to file a joint return</a:t>
            </a:r>
          </a:p>
          <a:p>
            <a:endParaRPr lang="en-US" dirty="0" smtClean="0"/>
          </a:p>
          <a:p>
            <a:r>
              <a:rPr lang="en-US" dirty="0" smtClean="0"/>
              <a:t>Separate Returns </a:t>
            </a:r>
          </a:p>
          <a:p>
            <a:pPr lvl="1"/>
            <a:r>
              <a:rPr lang="en-US" dirty="0" smtClean="0"/>
              <a:t>Itemize if spouse itemizes</a:t>
            </a:r>
          </a:p>
          <a:p>
            <a:pPr lvl="1"/>
            <a:r>
              <a:rPr lang="en-US" dirty="0" smtClean="0"/>
              <a:t>No EIC</a:t>
            </a:r>
          </a:p>
          <a:p>
            <a:pPr lvl="1"/>
            <a:r>
              <a:rPr lang="en-US" dirty="0" smtClean="0"/>
              <a:t>No Child or Dependent Care Credit</a:t>
            </a:r>
          </a:p>
          <a:p>
            <a:pPr lvl="1"/>
            <a:r>
              <a:rPr lang="en-US" dirty="0" smtClean="0"/>
              <a:t>No Education Credits</a:t>
            </a:r>
          </a:p>
          <a:p>
            <a:pPr lvl="1"/>
            <a:r>
              <a:rPr lang="en-US" dirty="0" smtClean="0"/>
              <a:t>No Student Loan Interest Deduction </a:t>
            </a:r>
          </a:p>
          <a:p>
            <a:pPr lvl="1"/>
            <a:r>
              <a:rPr lang="en-US" dirty="0" smtClean="0"/>
              <a:t>Adoption Expense Exclusion denied</a:t>
            </a:r>
          </a:p>
          <a:p>
            <a:pPr lvl="1"/>
            <a:r>
              <a:rPr lang="en-US" dirty="0" smtClean="0"/>
              <a:t>Smaller Child Tax Credit</a:t>
            </a:r>
          </a:p>
          <a:p>
            <a:pPr lvl="1"/>
            <a:r>
              <a:rPr lang="en-US" dirty="0" smtClean="0"/>
              <a:t>May have to include more SS benefits</a:t>
            </a:r>
          </a:p>
          <a:p>
            <a:pPr lvl="1"/>
            <a:endParaRPr lang="en-US" dirty="0"/>
          </a:p>
          <a:p>
            <a:r>
              <a:rPr lang="en-US" dirty="0" smtClean="0"/>
              <a:t>Paid Tax Prepares are expected to compare Joint &amp; Separate for each client</a:t>
            </a:r>
            <a:endParaRPr lang="en-US" dirty="0"/>
          </a:p>
        </p:txBody>
      </p:sp>
    </p:spTree>
    <p:extLst>
      <p:ext uri="{BB962C8B-B14F-4D97-AF65-F5344CB8AC3E}">
        <p14:creationId xmlns:p14="http://schemas.microsoft.com/office/powerpoint/2010/main" val="4112095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Separate Returns</a:t>
            </a:r>
            <a:endParaRPr lang="en-US" dirty="0"/>
          </a:p>
        </p:txBody>
      </p:sp>
      <p:sp>
        <p:nvSpPr>
          <p:cNvPr id="3" name="Content Placeholder 2"/>
          <p:cNvSpPr>
            <a:spLocks noGrp="1"/>
          </p:cNvSpPr>
          <p:nvPr>
            <p:ph idx="1"/>
          </p:nvPr>
        </p:nvSpPr>
        <p:spPr/>
        <p:txBody>
          <a:bodyPr/>
          <a:lstStyle/>
          <a:p>
            <a:r>
              <a:rPr lang="en-US" dirty="0" smtClean="0"/>
              <a:t>Complete Form 8958 for each</a:t>
            </a:r>
          </a:p>
          <a:p>
            <a:r>
              <a:rPr lang="en-US" dirty="0" smtClean="0"/>
              <a:t>Attach to each separate return</a:t>
            </a:r>
          </a:p>
          <a:p>
            <a:r>
              <a:rPr lang="en-US" dirty="0" smtClean="0"/>
              <a:t>Report Half of Community Income + All Separate Income</a:t>
            </a:r>
          </a:p>
          <a:p>
            <a:r>
              <a:rPr lang="en-US" dirty="0" smtClean="0"/>
              <a:t>Allocate withholdings</a:t>
            </a:r>
          </a:p>
          <a:p>
            <a:r>
              <a:rPr lang="en-US" dirty="0" smtClean="0"/>
              <a:t>Self Employment Net Income Divided</a:t>
            </a:r>
          </a:p>
          <a:p>
            <a:pPr lvl="1"/>
            <a:r>
              <a:rPr lang="en-US" dirty="0" smtClean="0"/>
              <a:t>SE Tax attributed to spouse who “owned” business</a:t>
            </a:r>
          </a:p>
          <a:p>
            <a:endParaRPr lang="en-US" dirty="0"/>
          </a:p>
          <a:p>
            <a:r>
              <a:rPr lang="en-US" dirty="0" smtClean="0"/>
              <a:t>Extension for filing 1 MFS does not extend Spouse MFS </a:t>
            </a:r>
          </a:p>
          <a:p>
            <a:pPr marL="0" indent="0">
              <a:buNone/>
            </a:pPr>
            <a:r>
              <a:rPr lang="en-US" dirty="0" smtClean="0"/>
              <a:t> </a:t>
            </a:r>
          </a:p>
        </p:txBody>
      </p:sp>
    </p:spTree>
    <p:extLst>
      <p:ext uri="{BB962C8B-B14F-4D97-AF65-F5344CB8AC3E}">
        <p14:creationId xmlns:p14="http://schemas.microsoft.com/office/powerpoint/2010/main" val="282814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Times</a:t>
            </a:r>
            <a:endParaRPr lang="en-US" dirty="0"/>
          </a:p>
        </p:txBody>
      </p:sp>
      <p:sp>
        <p:nvSpPr>
          <p:cNvPr id="3" name="Content Placeholder 2"/>
          <p:cNvSpPr>
            <a:spLocks noGrp="1"/>
          </p:cNvSpPr>
          <p:nvPr>
            <p:ph idx="1"/>
          </p:nvPr>
        </p:nvSpPr>
        <p:spPr/>
        <p:txBody>
          <a:bodyPr/>
          <a:lstStyle/>
          <a:p>
            <a:r>
              <a:rPr lang="en-US" dirty="0" smtClean="0"/>
              <a:t>German Civil Code of 1900</a:t>
            </a:r>
          </a:p>
          <a:p>
            <a:pPr lvl="1"/>
            <a:r>
              <a:rPr lang="en-US" dirty="0" smtClean="0"/>
              <a:t>Uniform code of laws</a:t>
            </a:r>
          </a:p>
          <a:p>
            <a:pPr lvl="1"/>
            <a:endParaRPr lang="en-US" dirty="0" smtClean="0"/>
          </a:p>
          <a:p>
            <a:pPr lvl="1"/>
            <a:r>
              <a:rPr lang="en-US" dirty="0" smtClean="0"/>
              <a:t>3 Community Systems Allowed by Marriage Contract</a:t>
            </a:r>
          </a:p>
          <a:p>
            <a:pPr lvl="2"/>
            <a:r>
              <a:rPr lang="en-US" dirty="0" smtClean="0"/>
              <a:t>General Community Property</a:t>
            </a:r>
          </a:p>
          <a:p>
            <a:pPr lvl="2"/>
            <a:r>
              <a:rPr lang="en-US" dirty="0" smtClean="0"/>
              <a:t>Community of Income and Profits</a:t>
            </a:r>
          </a:p>
          <a:p>
            <a:pPr lvl="2"/>
            <a:r>
              <a:rPr lang="en-US" dirty="0" smtClean="0"/>
              <a:t>Community of movables</a:t>
            </a:r>
          </a:p>
          <a:p>
            <a:pPr marL="1028700" lvl="3" indent="0">
              <a:buNone/>
            </a:pPr>
            <a:endParaRPr lang="en-US" dirty="0" smtClean="0"/>
          </a:p>
          <a:p>
            <a:pPr lvl="3"/>
            <a:endParaRPr lang="en-US" dirty="0" smtClean="0"/>
          </a:p>
          <a:p>
            <a:endParaRPr lang="en-US" dirty="0"/>
          </a:p>
        </p:txBody>
      </p:sp>
    </p:spTree>
    <p:extLst>
      <p:ext uri="{BB962C8B-B14F-4D97-AF65-F5344CB8AC3E}">
        <p14:creationId xmlns:p14="http://schemas.microsoft.com/office/powerpoint/2010/main" val="1437899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a:t>
            </a:r>
            <a:endParaRPr lang="en-US" dirty="0"/>
          </a:p>
        </p:txBody>
      </p:sp>
      <p:sp>
        <p:nvSpPr>
          <p:cNvPr id="3" name="Content Placeholder 2"/>
          <p:cNvSpPr>
            <a:spLocks noGrp="1"/>
          </p:cNvSpPr>
          <p:nvPr>
            <p:ph idx="1"/>
          </p:nvPr>
        </p:nvSpPr>
        <p:spPr/>
        <p:txBody>
          <a:bodyPr/>
          <a:lstStyle/>
          <a:p>
            <a:r>
              <a:rPr lang="en-US" dirty="0" smtClean="0"/>
              <a:t>Own Exemption</a:t>
            </a:r>
          </a:p>
          <a:p>
            <a:r>
              <a:rPr lang="en-US" dirty="0" smtClean="0"/>
              <a:t>Assign Dependent Exemptions </a:t>
            </a:r>
          </a:p>
          <a:p>
            <a:pPr lvl="1"/>
            <a:r>
              <a:rPr lang="en-US" dirty="0" smtClean="0"/>
              <a:t>Can’t equally divide the amount</a:t>
            </a:r>
          </a:p>
          <a:p>
            <a:pPr lvl="1"/>
            <a:r>
              <a:rPr lang="en-US" dirty="0" smtClean="0"/>
              <a:t>Must meet member of HH or Relationship to claim dependent</a:t>
            </a:r>
          </a:p>
          <a:p>
            <a:pPr lvl="1"/>
            <a:r>
              <a:rPr lang="en-US" dirty="0" smtClean="0"/>
              <a:t>If community income used for support, need multiple support agreement</a:t>
            </a:r>
          </a:p>
          <a:p>
            <a:pPr marL="342900" lvl="1" indent="0">
              <a:buNone/>
            </a:pPr>
            <a:endParaRPr lang="en-US" dirty="0" smtClean="0"/>
          </a:p>
          <a:p>
            <a:pPr marL="342900" lvl="1" indent="0">
              <a:buNone/>
            </a:pPr>
            <a:r>
              <a:rPr lang="en-US" dirty="0" smtClean="0"/>
              <a:t>Example:</a:t>
            </a:r>
          </a:p>
          <a:p>
            <a:pPr marL="342900" lvl="1" indent="0">
              <a:buNone/>
            </a:pPr>
            <a:r>
              <a:rPr lang="en-US" dirty="0" smtClean="0"/>
              <a:t>Fred and Wilma were married and domiciled in Wisconsin.  Fred earned $49K and Wilma earned $62K.  If they file separately, who can claim the exemption for their dependent, Pebbles?</a:t>
            </a:r>
          </a:p>
          <a:p>
            <a:pPr marL="342900" lvl="1" indent="0">
              <a:buNone/>
            </a:pPr>
            <a:endParaRPr lang="en-US" dirty="0"/>
          </a:p>
          <a:p>
            <a:pPr marL="342900" lvl="1" indent="0">
              <a:buNone/>
            </a:pPr>
            <a:r>
              <a:rPr lang="en-US" dirty="0" smtClean="0"/>
              <a:t>What about if they were domiciled in Louisiana?</a:t>
            </a:r>
            <a:endParaRPr lang="en-US" dirty="0"/>
          </a:p>
        </p:txBody>
      </p:sp>
    </p:spTree>
    <p:extLst>
      <p:ext uri="{BB962C8B-B14F-4D97-AF65-F5344CB8AC3E}">
        <p14:creationId xmlns:p14="http://schemas.microsoft.com/office/powerpoint/2010/main" val="2476865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6830" y="304800"/>
            <a:ext cx="5724644" cy="1477328"/>
          </a:xfrm>
          <a:prstGeom prst="rect">
            <a:avLst/>
          </a:prstGeom>
          <a:noFill/>
        </p:spPr>
        <p:txBody>
          <a:bodyPr wrap="none" rtlCol="0">
            <a:spAutoFit/>
          </a:bodyPr>
          <a:lstStyle/>
          <a:p>
            <a:r>
              <a:rPr lang="en-US" dirty="0"/>
              <a:t>	</a:t>
            </a:r>
            <a:r>
              <a:rPr lang="en-US" dirty="0" smtClean="0"/>
              <a:t>					</a:t>
            </a:r>
          </a:p>
          <a:p>
            <a:r>
              <a:rPr lang="en-US" dirty="0"/>
              <a:t>	</a:t>
            </a:r>
            <a:r>
              <a:rPr lang="en-US" dirty="0" smtClean="0"/>
              <a:t>		</a:t>
            </a:r>
          </a:p>
          <a:p>
            <a:endParaRPr lang="en-US" dirty="0"/>
          </a:p>
          <a:p>
            <a:r>
              <a:rPr lang="en-US" dirty="0" smtClean="0"/>
              <a:t>Domicile of Active Duty Spouse</a:t>
            </a:r>
          </a:p>
          <a:p>
            <a:r>
              <a:rPr lang="en-US" dirty="0" smtClean="0"/>
              <a:t>Residence </a:t>
            </a:r>
            <a:r>
              <a:rPr lang="en-US" dirty="0" smtClean="0">
                <a:latin typeface="Arial" panose="020B0604020202020204" pitchFamily="34" charset="0"/>
                <a:cs typeface="Arial" panose="020B0604020202020204" pitchFamily="34" charset="0"/>
              </a:rPr>
              <a:t>≠ Domicile</a:t>
            </a:r>
            <a:r>
              <a:rPr lang="en-US" dirty="0" smtClean="0"/>
              <a:t>		</a:t>
            </a:r>
            <a:endParaRPr lang="en-US" dirty="0"/>
          </a:p>
        </p:txBody>
      </p:sp>
      <p:sp>
        <p:nvSpPr>
          <p:cNvPr id="4" name="TextBox 3"/>
          <p:cNvSpPr txBox="1"/>
          <p:nvPr/>
        </p:nvSpPr>
        <p:spPr>
          <a:xfrm>
            <a:off x="762000" y="2058255"/>
            <a:ext cx="8276433" cy="3139321"/>
          </a:xfrm>
          <a:prstGeom prst="rect">
            <a:avLst/>
          </a:prstGeom>
          <a:noFill/>
        </p:spPr>
        <p:txBody>
          <a:bodyPr wrap="none" rtlCol="0">
            <a:spAutoFit/>
          </a:bodyPr>
          <a:lstStyle/>
          <a:p>
            <a:r>
              <a:rPr lang="en-US" dirty="0" smtClean="0"/>
              <a:t>Joe and Jane are legally married and domiciled in Kansas.  Joe is in the Army.  Jane is a </a:t>
            </a:r>
          </a:p>
          <a:p>
            <a:r>
              <a:rPr lang="en-US" dirty="0"/>
              <a:t>n</a:t>
            </a:r>
            <a:r>
              <a:rPr lang="en-US" dirty="0" smtClean="0"/>
              <a:t>urse.  In June of 2012, Joe was transferred to Ft. Hood, Texas where they both live </a:t>
            </a:r>
          </a:p>
          <a:p>
            <a:r>
              <a:rPr lang="en-US" dirty="0"/>
              <a:t>u</a:t>
            </a:r>
            <a:r>
              <a:rPr lang="en-US" dirty="0" smtClean="0"/>
              <a:t>ntil Joe’s enlistment is up in 2016.</a:t>
            </a:r>
          </a:p>
          <a:p>
            <a:endParaRPr lang="en-US" dirty="0" smtClean="0"/>
          </a:p>
          <a:p>
            <a:r>
              <a:rPr lang="en-US" dirty="0" smtClean="0"/>
              <a:t>None of the Income is Community Property.</a:t>
            </a:r>
          </a:p>
          <a:p>
            <a:endParaRPr lang="en-US" dirty="0"/>
          </a:p>
          <a:p>
            <a:r>
              <a:rPr lang="en-US" dirty="0" smtClean="0"/>
              <a:t>Same facts, but Joe and Jane are Domiciled in Texas and then transferred to Florida to</a:t>
            </a:r>
          </a:p>
          <a:p>
            <a:r>
              <a:rPr lang="en-US" dirty="0" smtClean="0"/>
              <a:t>JSOC.  They intend to return to Texas.</a:t>
            </a:r>
          </a:p>
          <a:p>
            <a:endParaRPr lang="en-US" dirty="0"/>
          </a:p>
          <a:p>
            <a:r>
              <a:rPr lang="en-US" dirty="0" smtClean="0"/>
              <a:t>All of the income is Community Property Income</a:t>
            </a:r>
          </a:p>
          <a:p>
            <a:endParaRPr lang="en-US" dirty="0"/>
          </a:p>
        </p:txBody>
      </p:sp>
      <p:sp>
        <p:nvSpPr>
          <p:cNvPr id="2" name="Title 1"/>
          <p:cNvSpPr>
            <a:spLocks noGrp="1"/>
          </p:cNvSpPr>
          <p:nvPr>
            <p:ph type="title"/>
          </p:nvPr>
        </p:nvSpPr>
        <p:spPr>
          <a:xfrm>
            <a:off x="744415" y="112076"/>
            <a:ext cx="7886700" cy="1325563"/>
          </a:xfrm>
        </p:spPr>
        <p:txBody>
          <a:bodyPr/>
          <a:lstStyle/>
          <a:p>
            <a:r>
              <a:rPr lang="en-US" dirty="0" smtClean="0"/>
              <a:t>Military Income</a:t>
            </a:r>
            <a:endParaRPr lang="en-US" dirty="0"/>
          </a:p>
        </p:txBody>
      </p:sp>
    </p:spTree>
    <p:extLst>
      <p:ext uri="{BB962C8B-B14F-4D97-AF65-F5344CB8AC3E}">
        <p14:creationId xmlns:p14="http://schemas.microsoft.com/office/powerpoint/2010/main" val="3178783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Income &amp; Itemized Deductions</a:t>
            </a:r>
            <a:endParaRPr lang="en-US" dirty="0"/>
          </a:p>
        </p:txBody>
      </p:sp>
      <p:sp>
        <p:nvSpPr>
          <p:cNvPr id="4" name="Content Placeholder 3"/>
          <p:cNvSpPr>
            <a:spLocks noGrp="1"/>
          </p:cNvSpPr>
          <p:nvPr>
            <p:ph idx="1"/>
          </p:nvPr>
        </p:nvSpPr>
        <p:spPr/>
        <p:txBody>
          <a:bodyPr>
            <a:normAutofit lnSpcReduction="10000"/>
          </a:bodyPr>
          <a:lstStyle/>
          <a:p>
            <a:r>
              <a:rPr lang="en-US" dirty="0" smtClean="0"/>
              <a:t>Social Security / Railroad Retirement </a:t>
            </a:r>
          </a:p>
          <a:p>
            <a:r>
              <a:rPr lang="en-US" dirty="0" smtClean="0"/>
              <a:t>Workers’ Comp</a:t>
            </a:r>
          </a:p>
          <a:p>
            <a:r>
              <a:rPr lang="en-US" dirty="0" smtClean="0"/>
              <a:t>Unemployment</a:t>
            </a:r>
          </a:p>
          <a:p>
            <a:r>
              <a:rPr lang="en-US" dirty="0" smtClean="0"/>
              <a:t>Compensation for Lost Wages</a:t>
            </a:r>
          </a:p>
          <a:p>
            <a:endParaRPr lang="en-US" dirty="0"/>
          </a:p>
          <a:p>
            <a:r>
              <a:rPr lang="en-US" dirty="0" smtClean="0"/>
              <a:t>Depends on Source used to pay expenses</a:t>
            </a:r>
          </a:p>
          <a:p>
            <a:r>
              <a:rPr lang="en-US" dirty="0" smtClean="0"/>
              <a:t>Medical Expenses </a:t>
            </a:r>
          </a:p>
          <a:p>
            <a:pPr lvl="1"/>
            <a:r>
              <a:rPr lang="en-US" dirty="0" smtClean="0"/>
              <a:t>Be careful of the AGI limit</a:t>
            </a:r>
            <a:endParaRPr lang="en-US" dirty="0"/>
          </a:p>
          <a:p>
            <a:pPr marL="0" indent="0">
              <a:buNone/>
            </a:pPr>
            <a:endParaRPr lang="en-US" dirty="0" smtClean="0"/>
          </a:p>
          <a:p>
            <a:pPr marL="0" indent="0">
              <a:buNone/>
            </a:pPr>
            <a:r>
              <a:rPr lang="en-US" dirty="0" smtClean="0"/>
              <a:t>Isabella and Jorge are domiciled in NM.  The combined income was $50K.  Isabella is 66.  $4500 medical expenses were paid by community funds.  On a separate return Isabella can deduct ______ for Medical Expenses </a:t>
            </a:r>
            <a:endParaRPr lang="en-US" dirty="0"/>
          </a:p>
        </p:txBody>
      </p:sp>
    </p:spTree>
    <p:extLst>
      <p:ext uri="{BB962C8B-B14F-4D97-AF65-F5344CB8AC3E}">
        <p14:creationId xmlns:p14="http://schemas.microsoft.com/office/powerpoint/2010/main" val="72035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Separated Spouses Filing Separate Returns</a:t>
            </a:r>
            <a:endParaRPr lang="en-US" dirty="0"/>
          </a:p>
        </p:txBody>
      </p:sp>
      <p:sp>
        <p:nvSpPr>
          <p:cNvPr id="3" name="Content Placeholder 2"/>
          <p:cNvSpPr>
            <a:spLocks noGrp="1"/>
          </p:cNvSpPr>
          <p:nvPr>
            <p:ph idx="1"/>
          </p:nvPr>
        </p:nvSpPr>
        <p:spPr/>
        <p:txBody>
          <a:bodyPr>
            <a:normAutofit lnSpcReduction="10000"/>
          </a:bodyPr>
          <a:lstStyle/>
          <a:p>
            <a:r>
              <a:rPr lang="en-US" dirty="0" smtClean="0"/>
              <a:t>Tests</a:t>
            </a:r>
          </a:p>
          <a:p>
            <a:pPr lvl="1"/>
            <a:r>
              <a:rPr lang="en-US" dirty="0" smtClean="0"/>
              <a:t>Lived apart all year</a:t>
            </a:r>
          </a:p>
          <a:p>
            <a:pPr lvl="1"/>
            <a:r>
              <a:rPr lang="en-US" dirty="0" smtClean="0"/>
              <a:t>Did not file a joint return</a:t>
            </a:r>
          </a:p>
          <a:p>
            <a:pPr lvl="1"/>
            <a:r>
              <a:rPr lang="en-US" dirty="0" smtClean="0"/>
              <a:t>Had Earned Income that was Community Property Income</a:t>
            </a:r>
          </a:p>
          <a:p>
            <a:pPr lvl="1"/>
            <a:r>
              <a:rPr lang="en-US" dirty="0" smtClean="0"/>
              <a:t>Did not transfer Earned Income between Spouses</a:t>
            </a:r>
          </a:p>
          <a:p>
            <a:pPr lvl="1"/>
            <a:endParaRPr lang="en-US" dirty="0"/>
          </a:p>
          <a:p>
            <a:r>
              <a:rPr lang="en-US" dirty="0" smtClean="0"/>
              <a:t>Report Community Income</a:t>
            </a:r>
          </a:p>
          <a:p>
            <a:pPr lvl="1"/>
            <a:r>
              <a:rPr lang="en-US" dirty="0" smtClean="0"/>
              <a:t>Earned Income to Spouse who performed services</a:t>
            </a:r>
          </a:p>
          <a:p>
            <a:pPr lvl="2"/>
            <a:r>
              <a:rPr lang="en-US" dirty="0" smtClean="0"/>
              <a:t>Not Social Security </a:t>
            </a:r>
          </a:p>
          <a:p>
            <a:pPr lvl="1"/>
            <a:r>
              <a:rPr lang="en-US" dirty="0" smtClean="0"/>
              <a:t>Trade or Business to Spouse Doing the Trade or Business</a:t>
            </a:r>
          </a:p>
          <a:p>
            <a:pPr lvl="1"/>
            <a:r>
              <a:rPr lang="en-US" dirty="0" smtClean="0"/>
              <a:t>Partnership income to Partner</a:t>
            </a:r>
          </a:p>
          <a:p>
            <a:pPr lvl="1"/>
            <a:endParaRPr lang="en-US" dirty="0"/>
          </a:p>
          <a:p>
            <a:r>
              <a:rPr lang="en-US" dirty="0" smtClean="0"/>
              <a:t>Separate Income reported to Spouse who owns Separate Property</a:t>
            </a:r>
          </a:p>
          <a:p>
            <a:r>
              <a:rPr lang="en-US" dirty="0" smtClean="0"/>
              <a:t>All other income (dividends, interest, etc.) per state rules</a:t>
            </a:r>
            <a:endParaRPr lang="en-US" dirty="0"/>
          </a:p>
        </p:txBody>
      </p:sp>
    </p:spTree>
    <p:extLst>
      <p:ext uri="{BB962C8B-B14F-4D97-AF65-F5344CB8AC3E}">
        <p14:creationId xmlns:p14="http://schemas.microsoft.com/office/powerpoint/2010/main" val="2279280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Separated Spouses in Texas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2339848"/>
              </p:ext>
            </p:extLst>
          </p:nvPr>
        </p:nvGraphicFramePr>
        <p:xfrm>
          <a:off x="2286000" y="3886200"/>
          <a:ext cx="3619500" cy="2218055"/>
        </p:xfrm>
        <a:graphic>
          <a:graphicData uri="http://schemas.openxmlformats.org/drawingml/2006/table">
            <a:tbl>
              <a:tblPr/>
              <a:tblGrid>
                <a:gridCol w="1357709"/>
                <a:gridCol w="1167376"/>
                <a:gridCol w="1094415"/>
              </a:tblGrid>
              <a:tr h="316865">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Rick</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Ruth</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Wages</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$20,000</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$22,000</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Sch C</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$5,000</a:t>
                      </a: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Partner</a:t>
                      </a:r>
                    </a:p>
                  </a:txBody>
                  <a:tcPr marL="9525" marR="9525" marT="9525"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$10,000</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Separate</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$1,000</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$2,000</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Community</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$500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16865">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$26,500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Calibri" panose="020F0502020204030204" pitchFamily="34" charset="0"/>
                        </a:rPr>
                        <a:t>$34,500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7" name="TextBox 6"/>
          <p:cNvSpPr txBox="1"/>
          <p:nvPr/>
        </p:nvSpPr>
        <p:spPr>
          <a:xfrm>
            <a:off x="628650" y="1690688"/>
            <a:ext cx="8362950" cy="1815882"/>
          </a:xfrm>
          <a:prstGeom prst="rect">
            <a:avLst/>
          </a:prstGeom>
          <a:noFill/>
        </p:spPr>
        <p:txBody>
          <a:bodyPr wrap="square" rtlCol="0">
            <a:spAutoFit/>
          </a:bodyPr>
          <a:lstStyle/>
          <a:p>
            <a:r>
              <a:rPr lang="en-US" sz="2800" dirty="0" smtClean="0"/>
              <a:t>Normally, each would report $30,500    (26,500 + 34,500)/2.  </a:t>
            </a:r>
          </a:p>
          <a:p>
            <a:r>
              <a:rPr lang="en-US" sz="2800" dirty="0" smtClean="0"/>
              <a:t>But because they met the 4 tests above they report income separately as follows:</a:t>
            </a:r>
            <a:endParaRPr lang="en-US" sz="2800" dirty="0"/>
          </a:p>
        </p:txBody>
      </p:sp>
    </p:spTree>
    <p:extLst>
      <p:ext uri="{BB962C8B-B14F-4D97-AF65-F5344CB8AC3E}">
        <p14:creationId xmlns:p14="http://schemas.microsoft.com/office/powerpoint/2010/main" val="3054523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Basis of Property for Surviving Spouse</a:t>
            </a:r>
            <a:endParaRPr lang="en-US" dirty="0"/>
          </a:p>
        </p:txBody>
      </p:sp>
      <p:sp>
        <p:nvSpPr>
          <p:cNvPr id="4" name="Content Placeholder 3"/>
          <p:cNvSpPr>
            <a:spLocks noGrp="1"/>
          </p:cNvSpPr>
          <p:nvPr>
            <p:ph idx="1"/>
          </p:nvPr>
        </p:nvSpPr>
        <p:spPr/>
        <p:txBody>
          <a:bodyPr>
            <a:normAutofit lnSpcReduction="10000"/>
          </a:bodyPr>
          <a:lstStyle/>
          <a:p>
            <a:r>
              <a:rPr lang="en-US" dirty="0" smtClean="0"/>
              <a:t>General Rule </a:t>
            </a:r>
            <a:r>
              <a:rPr lang="en-US" dirty="0" smtClean="0">
                <a:cs typeface="Arial" panose="020B0604020202020204" pitchFamily="34" charset="0"/>
              </a:rPr>
              <a:t>§1014(a)(1)</a:t>
            </a:r>
          </a:p>
          <a:p>
            <a:pPr lvl="1"/>
            <a:r>
              <a:rPr lang="en-US" dirty="0" smtClean="0">
                <a:cs typeface="Arial" panose="020B0604020202020204" pitchFamily="34" charset="0"/>
              </a:rPr>
              <a:t>FMV at Date of Death or at Alternative Date</a:t>
            </a:r>
          </a:p>
          <a:p>
            <a:pPr lvl="1"/>
            <a:endParaRPr lang="en-US" dirty="0" smtClean="0">
              <a:cs typeface="Arial" panose="020B0604020202020204" pitchFamily="34" charset="0"/>
            </a:endParaRPr>
          </a:p>
          <a:p>
            <a:r>
              <a:rPr lang="en-US" dirty="0" smtClean="0"/>
              <a:t>Community Property Rule</a:t>
            </a:r>
            <a:r>
              <a:rPr lang="en-US" dirty="0" smtClean="0">
                <a:cs typeface="Arial" panose="020B0604020202020204" pitchFamily="34" charset="0"/>
              </a:rPr>
              <a:t>§1014(b)</a:t>
            </a:r>
          </a:p>
          <a:p>
            <a:pPr lvl="1"/>
            <a:r>
              <a:rPr lang="en-US" dirty="0" smtClean="0">
                <a:cs typeface="Arial" panose="020B0604020202020204" pitchFamily="34" charset="0"/>
              </a:rPr>
              <a:t>“,,,the following property shall be considered to have been acquired from…the decedent.”</a:t>
            </a:r>
          </a:p>
          <a:p>
            <a:r>
              <a:rPr lang="en-US" dirty="0">
                <a:cs typeface="Arial" panose="020B0604020202020204" pitchFamily="34" charset="0"/>
              </a:rPr>
              <a:t>§</a:t>
            </a:r>
            <a:r>
              <a:rPr lang="en-US" dirty="0" smtClean="0">
                <a:cs typeface="Arial" panose="020B0604020202020204" pitchFamily="34" charset="0"/>
              </a:rPr>
              <a:t>1014(b)(6)</a:t>
            </a:r>
          </a:p>
          <a:p>
            <a:pPr lvl="1"/>
            <a:r>
              <a:rPr lang="en-US" dirty="0" smtClean="0">
                <a:cs typeface="Arial" panose="020B0604020202020204" pitchFamily="34" charset="0"/>
              </a:rPr>
              <a:t>“…property which represents the surviving spouse’s ½ share of community property”</a:t>
            </a:r>
          </a:p>
          <a:p>
            <a:pPr lvl="1"/>
            <a:r>
              <a:rPr lang="en-US" dirty="0" smtClean="0">
                <a:cs typeface="Arial" panose="020B0604020202020204" pitchFamily="34" charset="0"/>
              </a:rPr>
              <a:t>½ the value must be included in Decedent’s estate</a:t>
            </a:r>
          </a:p>
          <a:p>
            <a:pPr lvl="1"/>
            <a:r>
              <a:rPr lang="en-US" dirty="0" smtClean="0">
                <a:cs typeface="Arial" panose="020B0604020202020204" pitchFamily="34" charset="0"/>
              </a:rPr>
              <a:t>No estate tax has to be paid</a:t>
            </a:r>
          </a:p>
          <a:p>
            <a:pPr lvl="1"/>
            <a:r>
              <a:rPr lang="en-US" dirty="0" smtClean="0">
                <a:cs typeface="Arial" panose="020B0604020202020204" pitchFamily="34" charset="0"/>
              </a:rPr>
              <a:t>Form 706 does not have to be files</a:t>
            </a:r>
          </a:p>
          <a:p>
            <a:pPr lvl="1"/>
            <a:endParaRPr lang="en-US" dirty="0">
              <a:cs typeface="Arial" panose="020B0604020202020204" pitchFamily="34" charset="0"/>
            </a:endParaRPr>
          </a:p>
          <a:p>
            <a:r>
              <a:rPr lang="en-US" dirty="0" smtClean="0">
                <a:cs typeface="Arial" panose="020B0604020202020204" pitchFamily="34" charset="0"/>
              </a:rPr>
              <a:t>Step up in Basis to FMV for both 1/2s of the Community Property</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3379155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Continued</a:t>
            </a:r>
            <a:endParaRPr lang="en-US" dirty="0"/>
          </a:p>
        </p:txBody>
      </p:sp>
      <p:sp>
        <p:nvSpPr>
          <p:cNvPr id="5" name="Content Placeholder 4"/>
          <p:cNvSpPr>
            <a:spLocks noGrp="1"/>
          </p:cNvSpPr>
          <p:nvPr>
            <p:ph idx="1"/>
          </p:nvPr>
        </p:nvSpPr>
        <p:spPr/>
        <p:txBody>
          <a:bodyPr/>
          <a:lstStyle/>
          <a:p>
            <a:r>
              <a:rPr lang="en-US" dirty="0" smtClean="0"/>
              <a:t>H &amp; W own Investment Land in Community Property State. </a:t>
            </a:r>
          </a:p>
          <a:p>
            <a:r>
              <a:rPr lang="en-US" dirty="0" smtClean="0"/>
              <a:t>Basis of Property $50K</a:t>
            </a:r>
          </a:p>
          <a:p>
            <a:r>
              <a:rPr lang="en-US" dirty="0" smtClean="0"/>
              <a:t>H dies, W inherits</a:t>
            </a:r>
          </a:p>
          <a:p>
            <a:r>
              <a:rPr lang="en-US" dirty="0" smtClean="0"/>
              <a:t>FMV $100K</a:t>
            </a:r>
          </a:p>
          <a:p>
            <a:r>
              <a:rPr lang="en-US" dirty="0" smtClean="0"/>
              <a:t>½ of FMV  is included in H’s estate</a:t>
            </a:r>
          </a:p>
          <a:p>
            <a:r>
              <a:rPr lang="en-US" dirty="0"/>
              <a:t>			H’s			</a:t>
            </a:r>
            <a:r>
              <a:rPr lang="en-US" dirty="0" smtClean="0"/>
              <a:t>W’s</a:t>
            </a:r>
          </a:p>
          <a:p>
            <a:pPr marL="342900" lvl="1" indent="0">
              <a:buNone/>
            </a:pPr>
            <a:r>
              <a:rPr lang="en-US" dirty="0" smtClean="0"/>
              <a:t>Basis		$25K			$25K</a:t>
            </a:r>
          </a:p>
          <a:p>
            <a:pPr marL="342900" lvl="1" indent="0">
              <a:buNone/>
            </a:pPr>
            <a:r>
              <a:rPr lang="en-US" dirty="0" smtClean="0"/>
              <a:t>New Basis</a:t>
            </a:r>
          </a:p>
          <a:p>
            <a:pPr marL="342900" lvl="1" indent="0">
              <a:buNone/>
            </a:pPr>
            <a:r>
              <a:rPr lang="en-US" dirty="0" smtClean="0"/>
              <a:t>1014(a)(1)		$50K												1014(b)(6)	$50K	</a:t>
            </a:r>
          </a:p>
          <a:p>
            <a:pPr marL="342900" lvl="1" indent="0">
              <a:buNone/>
            </a:pPr>
            <a:endParaRPr lang="en-US" dirty="0" smtClean="0"/>
          </a:p>
          <a:p>
            <a:pPr marL="342900" lvl="1" indent="0">
              <a:buNone/>
            </a:pPr>
            <a:r>
              <a:rPr lang="en-US" dirty="0" smtClean="0"/>
              <a:t>Total New Basis	$100K</a:t>
            </a:r>
          </a:p>
        </p:txBody>
      </p:sp>
    </p:spTree>
    <p:extLst>
      <p:ext uri="{BB962C8B-B14F-4D97-AF65-F5344CB8AC3E}">
        <p14:creationId xmlns:p14="http://schemas.microsoft.com/office/powerpoint/2010/main" val="573333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Period – Gains and Losses</a:t>
            </a:r>
            <a:endParaRPr lang="en-US" dirty="0"/>
          </a:p>
        </p:txBody>
      </p:sp>
      <p:sp>
        <p:nvSpPr>
          <p:cNvPr id="3" name="Content Placeholder 2"/>
          <p:cNvSpPr>
            <a:spLocks noGrp="1"/>
          </p:cNvSpPr>
          <p:nvPr>
            <p:ph idx="1"/>
          </p:nvPr>
        </p:nvSpPr>
        <p:spPr>
          <a:xfrm>
            <a:off x="634512" y="1702412"/>
            <a:ext cx="7886700" cy="4351338"/>
          </a:xfrm>
        </p:spPr>
        <p:txBody>
          <a:bodyPr/>
          <a:lstStyle/>
          <a:p>
            <a:r>
              <a:rPr lang="en-US" dirty="0" smtClean="0"/>
              <a:t>W’s Interest</a:t>
            </a:r>
          </a:p>
          <a:p>
            <a:pPr lvl="1"/>
            <a:r>
              <a:rPr lang="en-US" dirty="0" smtClean="0"/>
              <a:t>Date of Acquisition</a:t>
            </a:r>
          </a:p>
          <a:p>
            <a:pPr lvl="1"/>
            <a:endParaRPr lang="en-US" dirty="0"/>
          </a:p>
          <a:p>
            <a:r>
              <a:rPr lang="en-US" dirty="0" smtClean="0"/>
              <a:t>Inherited Interest</a:t>
            </a:r>
          </a:p>
          <a:p>
            <a:pPr lvl="1"/>
            <a:r>
              <a:rPr lang="en-US" dirty="0" smtClean="0"/>
              <a:t>Date of death</a:t>
            </a:r>
          </a:p>
          <a:p>
            <a:pPr lvl="1"/>
            <a:endParaRPr lang="en-US" dirty="0"/>
          </a:p>
          <a:p>
            <a:r>
              <a:rPr lang="en-US" dirty="0" smtClean="0"/>
              <a:t>Inherited Separate Property</a:t>
            </a:r>
          </a:p>
          <a:p>
            <a:pPr lvl="1"/>
            <a:r>
              <a:rPr lang="en-US" dirty="0" smtClean="0"/>
              <a:t>No actual date</a:t>
            </a:r>
          </a:p>
          <a:p>
            <a:pPr lvl="1"/>
            <a:r>
              <a:rPr lang="en-US" dirty="0" smtClean="0"/>
              <a:t>Considered Long Term </a:t>
            </a:r>
          </a:p>
          <a:p>
            <a:pPr lvl="1"/>
            <a:endParaRPr lang="en-US" dirty="0"/>
          </a:p>
          <a:p>
            <a:r>
              <a:rPr lang="en-US" dirty="0" smtClean="0"/>
              <a:t>Gains / Losses follow property ownership</a:t>
            </a:r>
          </a:p>
          <a:p>
            <a:pPr lvl="1"/>
            <a:r>
              <a:rPr lang="en-US" dirty="0" smtClean="0"/>
              <a:t>Separate</a:t>
            </a:r>
          </a:p>
          <a:p>
            <a:pPr lvl="1"/>
            <a:r>
              <a:rPr lang="en-US" dirty="0" smtClean="0"/>
              <a:t>Community</a:t>
            </a:r>
            <a:endParaRPr lang="en-US" dirty="0"/>
          </a:p>
        </p:txBody>
      </p:sp>
    </p:spTree>
    <p:extLst>
      <p:ext uri="{BB962C8B-B14F-4D97-AF65-F5344CB8AC3E}">
        <p14:creationId xmlns:p14="http://schemas.microsoft.com/office/powerpoint/2010/main" val="113563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IRAs</a:t>
            </a:r>
            <a:endParaRPr lang="en-US" dirty="0"/>
          </a:p>
        </p:txBody>
      </p:sp>
      <p:sp>
        <p:nvSpPr>
          <p:cNvPr id="3" name="Content Placeholder 2"/>
          <p:cNvSpPr>
            <a:spLocks noGrp="1"/>
          </p:cNvSpPr>
          <p:nvPr>
            <p:ph idx="1"/>
          </p:nvPr>
        </p:nvSpPr>
        <p:spPr/>
        <p:txBody>
          <a:bodyPr/>
          <a:lstStyle/>
          <a:p>
            <a:r>
              <a:rPr lang="en-US" dirty="0" smtClean="0"/>
              <a:t>Based on Separate Incomes</a:t>
            </a:r>
          </a:p>
          <a:p>
            <a:pPr lvl="1"/>
            <a:r>
              <a:rPr lang="en-US" dirty="0" smtClean="0"/>
              <a:t>Limited to income or $5,500 (&lt;50 yrs old)</a:t>
            </a:r>
          </a:p>
          <a:p>
            <a:pPr marL="342900" lvl="1" indent="0">
              <a:buNone/>
            </a:pPr>
            <a:endParaRPr lang="en-US" dirty="0"/>
          </a:p>
          <a:p>
            <a:r>
              <a:rPr lang="en-US" dirty="0" smtClean="0"/>
              <a:t>Ownership depends on Laws of the Community Property State</a:t>
            </a:r>
          </a:p>
          <a:p>
            <a:endParaRPr lang="en-US" dirty="0"/>
          </a:p>
          <a:p>
            <a:r>
              <a:rPr lang="en-US" dirty="0" smtClean="0"/>
              <a:t>No guidance on Roth IRA</a:t>
            </a:r>
          </a:p>
          <a:p>
            <a:endParaRPr lang="en-US" dirty="0"/>
          </a:p>
          <a:p>
            <a:r>
              <a:rPr lang="en-US" dirty="0" smtClean="0"/>
              <a:t>Education IRA disregarded for Community Property Laws</a:t>
            </a:r>
          </a:p>
          <a:p>
            <a:pPr lvl="1"/>
            <a:r>
              <a:rPr lang="en-US" dirty="0" smtClean="0"/>
              <a:t>Gift to student</a:t>
            </a:r>
          </a:p>
          <a:p>
            <a:pPr lvl="1"/>
            <a:r>
              <a:rPr lang="en-US" dirty="0" smtClean="0"/>
              <a:t>Separate Income to Student</a:t>
            </a:r>
          </a:p>
          <a:p>
            <a:pPr lvl="1"/>
            <a:endParaRPr lang="en-US" dirty="0" smtClean="0"/>
          </a:p>
          <a:p>
            <a:pPr lvl="1"/>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663729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Taxes</a:t>
            </a:r>
            <a:endParaRPr lang="en-US" dirty="0"/>
          </a:p>
        </p:txBody>
      </p:sp>
      <p:sp>
        <p:nvSpPr>
          <p:cNvPr id="3" name="Content Placeholder 2"/>
          <p:cNvSpPr>
            <a:spLocks noGrp="1"/>
          </p:cNvSpPr>
          <p:nvPr>
            <p:ph idx="1"/>
          </p:nvPr>
        </p:nvSpPr>
        <p:spPr/>
        <p:txBody>
          <a:bodyPr/>
          <a:lstStyle/>
          <a:p>
            <a:r>
              <a:rPr lang="en-US" dirty="0" smtClean="0"/>
              <a:t>Divide Payments as you see fit</a:t>
            </a:r>
          </a:p>
          <a:p>
            <a:pPr lvl="1"/>
            <a:r>
              <a:rPr lang="en-US" dirty="0" smtClean="0"/>
              <a:t>All to One</a:t>
            </a:r>
          </a:p>
          <a:p>
            <a:pPr lvl="1"/>
            <a:r>
              <a:rPr lang="en-US" dirty="0" smtClean="0"/>
              <a:t>Equally Split</a:t>
            </a:r>
          </a:p>
          <a:p>
            <a:pPr lvl="1"/>
            <a:r>
              <a:rPr lang="en-US" dirty="0" smtClean="0"/>
              <a:t>Any ratio</a:t>
            </a:r>
          </a:p>
          <a:p>
            <a:pPr lvl="1"/>
            <a:endParaRPr lang="en-US" dirty="0"/>
          </a:p>
          <a:p>
            <a:r>
              <a:rPr lang="en-US" dirty="0" smtClean="0"/>
              <a:t>If you can’t agree:</a:t>
            </a:r>
          </a:p>
          <a:p>
            <a:pPr lvl="1"/>
            <a:r>
              <a:rPr lang="en-US" dirty="0" smtClean="0"/>
              <a:t>Allocated by ratio of separate tax liability to sum of tax liabilities</a:t>
            </a:r>
          </a:p>
          <a:p>
            <a:pPr lvl="1"/>
            <a:endParaRPr lang="en-US" dirty="0"/>
          </a:p>
          <a:p>
            <a:pPr marL="342900" lvl="1" indent="0">
              <a:buNone/>
            </a:pPr>
            <a:r>
              <a:rPr lang="en-US" dirty="0" smtClean="0"/>
              <a:t>H tax liability	$4000</a:t>
            </a:r>
          </a:p>
          <a:p>
            <a:pPr marL="342900" lvl="1" indent="0">
              <a:buNone/>
            </a:pPr>
            <a:r>
              <a:rPr lang="en-US" dirty="0" smtClean="0"/>
              <a:t>W tax liability	$2500</a:t>
            </a:r>
          </a:p>
          <a:p>
            <a:pPr marL="342900" lvl="1" indent="0">
              <a:buNone/>
            </a:pPr>
            <a:r>
              <a:rPr lang="en-US" dirty="0" smtClean="0"/>
              <a:t>Est Tax Paid	$3800</a:t>
            </a:r>
          </a:p>
          <a:p>
            <a:pPr marL="0" indent="0">
              <a:buNone/>
            </a:pPr>
            <a:r>
              <a:rPr lang="en-US" dirty="0"/>
              <a:t>	</a:t>
            </a:r>
            <a:r>
              <a:rPr lang="en-US" dirty="0" smtClean="0"/>
              <a:t>H  (4000/6500) x 3800 = 2,337</a:t>
            </a:r>
            <a:endParaRPr lang="en-US" dirty="0"/>
          </a:p>
          <a:p>
            <a:pPr marL="0" indent="0">
              <a:buNone/>
            </a:pPr>
            <a:endParaRPr lang="en-US" dirty="0"/>
          </a:p>
        </p:txBody>
      </p:sp>
    </p:spTree>
    <p:extLst>
      <p:ext uri="{BB962C8B-B14F-4D97-AF65-F5344CB8AC3E}">
        <p14:creationId xmlns:p14="http://schemas.microsoft.com/office/powerpoint/2010/main" val="382615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5839"/>
            <a:ext cx="7886700" cy="1325563"/>
          </a:xfrm>
        </p:spPr>
        <p:txBody>
          <a:bodyPr/>
          <a:lstStyle/>
          <a:p>
            <a:r>
              <a:rPr lang="en-US" dirty="0" smtClean="0"/>
              <a:t>Origins of Spanish Law</a:t>
            </a:r>
            <a:endParaRPr lang="en-US" dirty="0"/>
          </a:p>
        </p:txBody>
      </p:sp>
      <p:pic>
        <p:nvPicPr>
          <p:cNvPr id="1026" name="Picture 2" descr="Image result for visigoth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800600" y="1342872"/>
            <a:ext cx="3886200" cy="395816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66859" y="1308940"/>
            <a:ext cx="3886200" cy="5015660"/>
          </a:xfrm>
        </p:spPr>
        <p:txBody>
          <a:bodyPr>
            <a:normAutofit/>
          </a:bodyPr>
          <a:lstStyle/>
          <a:p>
            <a:r>
              <a:rPr lang="en-US" dirty="0" smtClean="0"/>
              <a:t>Goths </a:t>
            </a:r>
            <a:r>
              <a:rPr lang="en-US" dirty="0" smtClean="0">
                <a:sym typeface="Wingdings" panose="05000000000000000000" pitchFamily="2" charset="2"/>
              </a:rPr>
              <a:t> Visigoths</a:t>
            </a:r>
          </a:p>
          <a:p>
            <a:r>
              <a:rPr lang="en-US" dirty="0" smtClean="0">
                <a:sym typeface="Wingdings" panose="05000000000000000000" pitchFamily="2" charset="2"/>
              </a:rPr>
              <a:t>Migrated to Iberian Peninsula</a:t>
            </a:r>
          </a:p>
          <a:p>
            <a:r>
              <a:rPr lang="en-US" dirty="0" smtClean="0">
                <a:sym typeface="Wingdings" panose="05000000000000000000" pitchFamily="2" charset="2"/>
              </a:rPr>
              <a:t>Code of Euric</a:t>
            </a:r>
          </a:p>
          <a:p>
            <a:r>
              <a:rPr lang="en-US" dirty="0" smtClean="0">
                <a:sym typeface="Wingdings" panose="05000000000000000000" pitchFamily="2" charset="2"/>
              </a:rPr>
              <a:t>Community of Matrimonial Gains</a:t>
            </a:r>
          </a:p>
          <a:p>
            <a:r>
              <a:rPr lang="en-US" i="1" dirty="0" smtClean="0">
                <a:sym typeface="Wingdings" panose="05000000000000000000" pitchFamily="2" charset="2"/>
              </a:rPr>
              <a:t>2</a:t>
            </a:r>
            <a:r>
              <a:rPr lang="en-US" i="1" baseline="30000" dirty="0" smtClean="0">
                <a:sym typeface="Wingdings" panose="05000000000000000000" pitchFamily="2" charset="2"/>
              </a:rPr>
              <a:t>nd</a:t>
            </a:r>
            <a:r>
              <a:rPr lang="en-US" i="1" dirty="0" smtClean="0">
                <a:sym typeface="Wingdings" panose="05000000000000000000" pitchFamily="2" charset="2"/>
              </a:rPr>
              <a:t> Visigothic Code </a:t>
            </a:r>
          </a:p>
          <a:p>
            <a:pPr lvl="1"/>
            <a:r>
              <a:rPr lang="en-US" dirty="0" smtClean="0">
                <a:sym typeface="Wingdings" panose="05000000000000000000" pitchFamily="2" charset="2"/>
              </a:rPr>
              <a:t>AKA Fuero Juzgo</a:t>
            </a:r>
          </a:p>
          <a:p>
            <a:pPr lvl="1"/>
            <a:r>
              <a:rPr lang="en-US" dirty="0" smtClean="0">
                <a:sym typeface="Wingdings" panose="05000000000000000000" pitchFamily="2" charset="2"/>
              </a:rPr>
              <a:t>Beginning of Spanish Law</a:t>
            </a:r>
          </a:p>
          <a:p>
            <a:pPr marL="342900" lvl="1" indent="0">
              <a:buNone/>
            </a:pPr>
            <a:endParaRPr lang="en-US" dirty="0" smtClean="0">
              <a:sym typeface="Wingdings" panose="05000000000000000000" pitchFamily="2" charset="2"/>
            </a:endParaRPr>
          </a:p>
        </p:txBody>
      </p:sp>
      <p:sp>
        <p:nvSpPr>
          <p:cNvPr id="5" name="Rectangle 4"/>
          <p:cNvSpPr/>
          <p:nvPr/>
        </p:nvSpPr>
        <p:spPr>
          <a:xfrm>
            <a:off x="4343400" y="6324600"/>
            <a:ext cx="4509889" cy="369332"/>
          </a:xfrm>
          <a:prstGeom prst="rect">
            <a:avLst/>
          </a:prstGeom>
        </p:spPr>
        <p:txBody>
          <a:bodyPr wrap="none">
            <a:spAutoFit/>
          </a:bodyPr>
          <a:lstStyle/>
          <a:p>
            <a:r>
              <a:rPr lang="en-US" dirty="0"/>
              <a:t>http://www.themiddleages.net/visigoths.html</a:t>
            </a:r>
          </a:p>
        </p:txBody>
      </p:sp>
    </p:spTree>
    <p:extLst>
      <p:ext uri="{BB962C8B-B14F-4D97-AF65-F5344CB8AC3E}">
        <p14:creationId xmlns:p14="http://schemas.microsoft.com/office/powerpoint/2010/main" val="5620654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Innocent Spouse</a:t>
            </a:r>
            <a:endParaRPr lang="en-US" dirty="0"/>
          </a:p>
        </p:txBody>
      </p:sp>
      <p:sp>
        <p:nvSpPr>
          <p:cNvPr id="3" name="Content Placeholder 2"/>
          <p:cNvSpPr>
            <a:spLocks noGrp="1"/>
          </p:cNvSpPr>
          <p:nvPr>
            <p:ph idx="1"/>
          </p:nvPr>
        </p:nvSpPr>
        <p:spPr/>
        <p:txBody>
          <a:bodyPr/>
          <a:lstStyle/>
          <a:p>
            <a:r>
              <a:rPr lang="en-US" dirty="0" smtClean="0">
                <a:cs typeface="Arial" panose="020B0604020202020204" pitchFamily="34" charset="0"/>
              </a:rPr>
              <a:t>§6105 Relief from joint and several liability on joint return</a:t>
            </a:r>
          </a:p>
          <a:p>
            <a:pPr lvl="1"/>
            <a:r>
              <a:rPr lang="en-US" dirty="0" smtClean="0">
                <a:cs typeface="Arial" panose="020B0604020202020204" pitchFamily="34" charset="0"/>
              </a:rPr>
              <a:t>Without regard to community property laws</a:t>
            </a:r>
          </a:p>
          <a:p>
            <a:pPr lvl="1"/>
            <a:endParaRPr lang="en-US" dirty="0">
              <a:cs typeface="Arial" panose="020B0604020202020204" pitchFamily="34" charset="0"/>
            </a:endParaRPr>
          </a:p>
          <a:p>
            <a:pPr lvl="1"/>
            <a:r>
              <a:rPr lang="en-US" dirty="0" smtClean="0">
                <a:cs typeface="Arial" panose="020B0604020202020204" pitchFamily="34" charset="0"/>
              </a:rPr>
              <a:t>Innocent Spouse</a:t>
            </a:r>
          </a:p>
          <a:p>
            <a:pPr lvl="1"/>
            <a:endParaRPr lang="en-US" dirty="0">
              <a:cs typeface="Arial" panose="020B0604020202020204" pitchFamily="34" charset="0"/>
            </a:endParaRPr>
          </a:p>
          <a:p>
            <a:pPr lvl="1"/>
            <a:r>
              <a:rPr lang="en-US" dirty="0" smtClean="0">
                <a:cs typeface="Arial" panose="020B0604020202020204" pitchFamily="34" charset="0"/>
              </a:rPr>
              <a:t>Separation of Liability</a:t>
            </a:r>
          </a:p>
          <a:p>
            <a:pPr lvl="1"/>
            <a:endParaRPr lang="en-US" dirty="0">
              <a:cs typeface="Arial" panose="020B0604020202020204" pitchFamily="34" charset="0"/>
            </a:endParaRPr>
          </a:p>
          <a:p>
            <a:pPr lvl="1"/>
            <a:r>
              <a:rPr lang="en-US" dirty="0" smtClean="0">
                <a:cs typeface="Arial" panose="020B0604020202020204" pitchFamily="34" charset="0"/>
              </a:rPr>
              <a:t>Equitable Relief</a:t>
            </a:r>
          </a:p>
          <a:p>
            <a:pPr lvl="1"/>
            <a:endParaRPr lang="en-US" dirty="0">
              <a:cs typeface="Arial" panose="020B0604020202020204" pitchFamily="34" charset="0"/>
            </a:endParaRPr>
          </a:p>
          <a:p>
            <a:pPr lvl="1"/>
            <a:r>
              <a:rPr lang="en-US" dirty="0" smtClean="0">
                <a:cs typeface="Arial" panose="020B0604020202020204" pitchFamily="34" charset="0"/>
              </a:rPr>
              <a:t>Form 8857</a:t>
            </a:r>
          </a:p>
          <a:p>
            <a:pPr marL="342900" lvl="1" indent="0">
              <a:buNone/>
            </a:pPr>
            <a:endParaRPr lang="en-US" dirty="0"/>
          </a:p>
        </p:txBody>
      </p:sp>
    </p:spTree>
    <p:extLst>
      <p:ext uri="{BB962C8B-B14F-4D97-AF65-F5344CB8AC3E}">
        <p14:creationId xmlns:p14="http://schemas.microsoft.com/office/powerpoint/2010/main" val="201773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Content Placeholder 2"/>
          <p:cNvSpPr>
            <a:spLocks noGrp="1"/>
          </p:cNvSpPr>
          <p:nvPr>
            <p:ph idx="1"/>
          </p:nvPr>
        </p:nvSpPr>
        <p:spPr/>
        <p:txBody>
          <a:bodyPr/>
          <a:lstStyle/>
          <a:p>
            <a:r>
              <a:rPr lang="en-US" dirty="0" smtClean="0"/>
              <a:t>Joint Return with understatement of tax</a:t>
            </a:r>
          </a:p>
          <a:p>
            <a:endParaRPr lang="en-US" dirty="0"/>
          </a:p>
          <a:p>
            <a:r>
              <a:rPr lang="en-US" dirty="0" smtClean="0"/>
              <a:t>Taxpayer signed </a:t>
            </a:r>
          </a:p>
          <a:p>
            <a:pPr lvl="1"/>
            <a:r>
              <a:rPr lang="en-US" dirty="0" smtClean="0"/>
              <a:t>Did not know</a:t>
            </a:r>
          </a:p>
          <a:p>
            <a:pPr lvl="1"/>
            <a:r>
              <a:rPr lang="en-US" dirty="0" smtClean="0"/>
              <a:t>Had no reason to know</a:t>
            </a:r>
          </a:p>
          <a:p>
            <a:pPr lvl="1"/>
            <a:endParaRPr lang="en-US" dirty="0"/>
          </a:p>
          <a:p>
            <a:r>
              <a:rPr lang="en-US" dirty="0" smtClean="0"/>
              <a:t>Reasonably prudent person</a:t>
            </a:r>
          </a:p>
          <a:p>
            <a:endParaRPr lang="en-US" dirty="0"/>
          </a:p>
          <a:p>
            <a:r>
              <a:rPr lang="en-US" dirty="0" smtClean="0"/>
              <a:t>Indicators</a:t>
            </a:r>
          </a:p>
          <a:p>
            <a:pPr lvl="1"/>
            <a:r>
              <a:rPr lang="en-US" dirty="0" smtClean="0"/>
              <a:t>Significant Benefit</a:t>
            </a:r>
          </a:p>
          <a:p>
            <a:pPr lvl="1"/>
            <a:r>
              <a:rPr lang="en-US" dirty="0" smtClean="0"/>
              <a:t>Divorced or deserted by spouse</a:t>
            </a:r>
          </a:p>
          <a:p>
            <a:pPr lvl="1"/>
            <a:endParaRPr lang="en-US" dirty="0" smtClean="0"/>
          </a:p>
          <a:p>
            <a:endParaRPr lang="en-US" dirty="0"/>
          </a:p>
          <a:p>
            <a:pPr lvl="1"/>
            <a:endParaRPr lang="en-US" dirty="0"/>
          </a:p>
          <a:p>
            <a:endParaRPr lang="en-US" dirty="0"/>
          </a:p>
        </p:txBody>
      </p:sp>
    </p:spTree>
    <p:extLst>
      <p:ext uri="{BB962C8B-B14F-4D97-AF65-F5344CB8AC3E}">
        <p14:creationId xmlns:p14="http://schemas.microsoft.com/office/powerpoint/2010/main" val="35078947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Liability Relief</a:t>
            </a:r>
            <a:endParaRPr lang="en-US" dirty="0"/>
          </a:p>
        </p:txBody>
      </p:sp>
      <p:sp>
        <p:nvSpPr>
          <p:cNvPr id="3" name="Content Placeholder 2"/>
          <p:cNvSpPr>
            <a:spLocks noGrp="1"/>
          </p:cNvSpPr>
          <p:nvPr>
            <p:ph idx="1"/>
          </p:nvPr>
        </p:nvSpPr>
        <p:spPr/>
        <p:txBody>
          <a:bodyPr/>
          <a:lstStyle/>
          <a:p>
            <a:r>
              <a:rPr lang="en-US" dirty="0" smtClean="0"/>
              <a:t>Conditions</a:t>
            </a:r>
          </a:p>
          <a:p>
            <a:pPr lvl="1"/>
            <a:r>
              <a:rPr lang="en-US" dirty="0" smtClean="0"/>
              <a:t>Widowed, Divorced, Legally Separated</a:t>
            </a:r>
          </a:p>
          <a:p>
            <a:pPr lvl="1"/>
            <a:r>
              <a:rPr lang="en-US" dirty="0" smtClean="0"/>
              <a:t>Not member of HH during 12 months prior to filing</a:t>
            </a:r>
          </a:p>
          <a:p>
            <a:pPr lvl="1"/>
            <a:endParaRPr lang="en-US" dirty="0"/>
          </a:p>
          <a:p>
            <a:r>
              <a:rPr lang="en-US" dirty="0" smtClean="0"/>
              <a:t>Allocates Tax Liability between spouses</a:t>
            </a:r>
          </a:p>
          <a:p>
            <a:endParaRPr lang="en-US" dirty="0"/>
          </a:p>
          <a:p>
            <a:r>
              <a:rPr lang="en-US" dirty="0" smtClean="0"/>
              <a:t>Election more favorable</a:t>
            </a:r>
            <a:endParaRPr lang="en-US" dirty="0"/>
          </a:p>
        </p:txBody>
      </p:sp>
    </p:spTree>
    <p:extLst>
      <p:ext uri="{BB962C8B-B14F-4D97-AF65-F5344CB8AC3E}">
        <p14:creationId xmlns:p14="http://schemas.microsoft.com/office/powerpoint/2010/main" val="1981860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Relief</a:t>
            </a:r>
            <a:endParaRPr lang="en-US" dirty="0"/>
          </a:p>
        </p:txBody>
      </p:sp>
      <p:sp>
        <p:nvSpPr>
          <p:cNvPr id="3" name="Content Placeholder 2"/>
          <p:cNvSpPr>
            <a:spLocks noGrp="1"/>
          </p:cNvSpPr>
          <p:nvPr>
            <p:ph idx="1"/>
          </p:nvPr>
        </p:nvSpPr>
        <p:spPr/>
        <p:txBody>
          <a:bodyPr/>
          <a:lstStyle/>
          <a:p>
            <a:r>
              <a:rPr lang="en-US" dirty="0" smtClean="0"/>
              <a:t>Unfair  based on Facts and Circumstances</a:t>
            </a:r>
          </a:p>
          <a:p>
            <a:endParaRPr lang="en-US" dirty="0"/>
          </a:p>
          <a:p>
            <a:r>
              <a:rPr lang="en-US" dirty="0" smtClean="0"/>
              <a:t>Relief from underpayment</a:t>
            </a:r>
          </a:p>
          <a:p>
            <a:endParaRPr lang="en-US" dirty="0"/>
          </a:p>
          <a:p>
            <a:endParaRPr lang="en-US" dirty="0"/>
          </a:p>
          <a:p>
            <a:r>
              <a:rPr lang="en-US" dirty="0" smtClean="0"/>
              <a:t>Community Property MFS filers</a:t>
            </a:r>
          </a:p>
          <a:p>
            <a:pPr lvl="1"/>
            <a:r>
              <a:rPr lang="en-US" dirty="0" smtClean="0">
                <a:cs typeface="Arial" panose="020B0604020202020204" pitchFamily="34" charset="0"/>
              </a:rPr>
              <a:t>§66 Treatment of Community Income</a:t>
            </a:r>
          </a:p>
          <a:p>
            <a:pPr lvl="1"/>
            <a:endParaRPr lang="en-US" dirty="0" smtClean="0">
              <a:cs typeface="Arial" panose="020B0604020202020204" pitchFamily="34" charset="0"/>
            </a:endParaRPr>
          </a:p>
          <a:p>
            <a:pPr lvl="1"/>
            <a:r>
              <a:rPr lang="en-US" dirty="0" smtClean="0">
                <a:cs typeface="Arial" panose="020B0604020202020204" pitchFamily="34" charset="0"/>
              </a:rPr>
              <a:t>Meet Conditions</a:t>
            </a:r>
          </a:p>
          <a:p>
            <a:pPr lvl="1"/>
            <a:endParaRPr lang="en-US" dirty="0" smtClean="0">
              <a:cs typeface="Arial" panose="020B0604020202020204" pitchFamily="34" charset="0"/>
            </a:endParaRPr>
          </a:p>
          <a:p>
            <a:pPr lvl="1"/>
            <a:r>
              <a:rPr lang="en-US" dirty="0" smtClean="0">
                <a:cs typeface="Arial" panose="020B0604020202020204" pitchFamily="34" charset="0"/>
              </a:rPr>
              <a:t>Did not know or had reason to know</a:t>
            </a:r>
            <a:endParaRPr lang="en-US" dirty="0" smtClean="0"/>
          </a:p>
          <a:p>
            <a:endParaRPr lang="en-US" dirty="0"/>
          </a:p>
          <a:p>
            <a:endParaRPr lang="en-US" dirty="0"/>
          </a:p>
        </p:txBody>
      </p:sp>
    </p:spTree>
    <p:extLst>
      <p:ext uri="{BB962C8B-B14F-4D97-AF65-F5344CB8AC3E}">
        <p14:creationId xmlns:p14="http://schemas.microsoft.com/office/powerpoint/2010/main" val="28774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Injured Spouse</a:t>
            </a:r>
            <a:endParaRPr lang="en-US" dirty="0"/>
          </a:p>
        </p:txBody>
      </p:sp>
      <p:sp>
        <p:nvSpPr>
          <p:cNvPr id="3" name="Content Placeholder 2"/>
          <p:cNvSpPr>
            <a:spLocks noGrp="1"/>
          </p:cNvSpPr>
          <p:nvPr>
            <p:ph idx="1"/>
          </p:nvPr>
        </p:nvSpPr>
        <p:spPr/>
        <p:txBody>
          <a:bodyPr/>
          <a:lstStyle/>
          <a:p>
            <a:r>
              <a:rPr lang="en-US" dirty="0" smtClean="0"/>
              <a:t>Form 8379</a:t>
            </a:r>
          </a:p>
          <a:p>
            <a:endParaRPr lang="en-US" dirty="0"/>
          </a:p>
          <a:p>
            <a:r>
              <a:rPr lang="en-US" dirty="0" smtClean="0"/>
              <a:t>MFJ return </a:t>
            </a:r>
          </a:p>
          <a:p>
            <a:endParaRPr lang="en-US" dirty="0"/>
          </a:p>
          <a:p>
            <a:r>
              <a:rPr lang="en-US" dirty="0" smtClean="0"/>
              <a:t>Obligations by one spouse</a:t>
            </a:r>
          </a:p>
          <a:p>
            <a:pPr lvl="1"/>
            <a:r>
              <a:rPr lang="en-US" dirty="0" smtClean="0"/>
              <a:t>Student loans</a:t>
            </a:r>
          </a:p>
          <a:p>
            <a:pPr lvl="1"/>
            <a:r>
              <a:rPr lang="en-US" dirty="0" smtClean="0"/>
              <a:t>Child or spousal support</a:t>
            </a:r>
            <a:endParaRPr lang="en-US" dirty="0"/>
          </a:p>
          <a:p>
            <a:r>
              <a:rPr lang="en-US" dirty="0" smtClean="0"/>
              <a:t>Tax Debts</a:t>
            </a:r>
          </a:p>
          <a:p>
            <a:endParaRPr lang="en-US" dirty="0"/>
          </a:p>
          <a:p>
            <a:r>
              <a:rPr lang="en-US" dirty="0" smtClean="0"/>
              <a:t>Nontax Debts</a:t>
            </a:r>
            <a:endParaRPr lang="en-US" dirty="0"/>
          </a:p>
        </p:txBody>
      </p:sp>
    </p:spTree>
    <p:extLst>
      <p:ext uri="{BB962C8B-B14F-4D97-AF65-F5344CB8AC3E}">
        <p14:creationId xmlns:p14="http://schemas.microsoft.com/office/powerpoint/2010/main" val="3683478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Income and Tax</a:t>
            </a:r>
            <a:endParaRPr lang="en-US" dirty="0"/>
          </a:p>
        </p:txBody>
      </p:sp>
      <p:sp>
        <p:nvSpPr>
          <p:cNvPr id="3" name="Content Placeholder 2"/>
          <p:cNvSpPr>
            <a:spLocks noGrp="1"/>
          </p:cNvSpPr>
          <p:nvPr>
            <p:ph idx="1"/>
          </p:nvPr>
        </p:nvSpPr>
        <p:spPr>
          <a:xfrm>
            <a:off x="628650" y="1825625"/>
            <a:ext cx="7886700" cy="1831975"/>
          </a:xfrm>
        </p:spPr>
        <p:txBody>
          <a:bodyPr>
            <a:normAutofit/>
          </a:bodyPr>
          <a:lstStyle/>
          <a:p>
            <a:r>
              <a:rPr lang="en-US" dirty="0" smtClean="0"/>
              <a:t>SE Income in Community Property States is Community Income</a:t>
            </a:r>
          </a:p>
          <a:p>
            <a:r>
              <a:rPr lang="en-US" dirty="0" smtClean="0"/>
              <a:t>SE Tax is assigned to spouse carrying on trade or business</a:t>
            </a:r>
          </a:p>
          <a:p>
            <a:r>
              <a:rPr lang="en-US" dirty="0" smtClean="0"/>
              <a:t>Rick &amp; Ruth each report $10,000 SE income on Separate Return</a:t>
            </a:r>
          </a:p>
          <a:p>
            <a:r>
              <a:rPr lang="en-US" dirty="0" smtClean="0"/>
              <a:t>Rick Reports SE Tax of $2,886 on his separate return </a:t>
            </a:r>
          </a:p>
          <a:p>
            <a:endParaRPr lang="en-US" dirty="0" smtClean="0"/>
          </a:p>
          <a:p>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02834415"/>
              </p:ext>
            </p:extLst>
          </p:nvPr>
        </p:nvGraphicFramePr>
        <p:xfrm>
          <a:off x="1905000" y="3962400"/>
          <a:ext cx="3556000" cy="1584325"/>
        </p:xfrm>
        <a:graphic>
          <a:graphicData uri="http://schemas.openxmlformats.org/drawingml/2006/table">
            <a:tbl>
              <a:tblPr/>
              <a:tblGrid>
                <a:gridCol w="2347404"/>
                <a:gridCol w="1208596"/>
              </a:tblGrid>
              <a:tr h="316865">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Rick</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Net SE Income</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$20,000</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Taxable SE Income</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$18,470</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SE Tax</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$2,826</a:t>
                      </a:r>
                    </a:p>
                  </a:txBody>
                  <a:tcPr marL="9525" marR="9525" marT="9525" marB="0" anchor="b">
                    <a:lnL>
                      <a:noFill/>
                    </a:lnL>
                    <a:lnR>
                      <a:noFill/>
                    </a:lnR>
                    <a:lnT>
                      <a:noFill/>
                    </a:lnT>
                    <a:lnB>
                      <a:noFill/>
                    </a:lnB>
                  </a:tcPr>
                </a:tc>
              </a:tr>
              <a:tr h="316865">
                <a:tc>
                  <a:txBody>
                    <a:bodyPr/>
                    <a:lstStyle/>
                    <a:p>
                      <a:pPr algn="l" fontAlgn="b"/>
                      <a:r>
                        <a:rPr lang="en-US" sz="2000" b="0" i="0" u="none" strike="noStrike" dirty="0">
                          <a:solidFill>
                            <a:srgbClr val="000000"/>
                          </a:solidFill>
                          <a:effectLst/>
                          <a:latin typeface="Calibri" panose="020F0502020204030204" pitchFamily="34" charset="0"/>
                        </a:rPr>
                        <a:t>SE Tax Deduction</a:t>
                      </a:r>
                    </a:p>
                  </a:txBody>
                  <a:tcPr marL="9525" marR="9525" marT="9525"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$1,412.96</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80228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Benefits</a:t>
            </a:r>
            <a:endParaRPr lang="en-US" dirty="0"/>
          </a:p>
        </p:txBody>
      </p:sp>
      <p:sp>
        <p:nvSpPr>
          <p:cNvPr id="3" name="Content Placeholder 2"/>
          <p:cNvSpPr>
            <a:spLocks noGrp="1"/>
          </p:cNvSpPr>
          <p:nvPr>
            <p:ph idx="1"/>
          </p:nvPr>
        </p:nvSpPr>
        <p:spPr>
          <a:xfrm>
            <a:off x="628650" y="1825625"/>
            <a:ext cx="7886700" cy="2670175"/>
          </a:xfrm>
        </p:spPr>
        <p:txBody>
          <a:bodyPr/>
          <a:lstStyle/>
          <a:p>
            <a:r>
              <a:rPr lang="en-US" dirty="0" smtClean="0"/>
              <a:t>Military Retirement</a:t>
            </a:r>
          </a:p>
          <a:p>
            <a:pPr lvl="1"/>
            <a:r>
              <a:rPr lang="en-US" dirty="0" smtClean="0"/>
              <a:t>Based on domicile when earned</a:t>
            </a:r>
          </a:p>
          <a:p>
            <a:pPr lvl="1"/>
            <a:r>
              <a:rPr lang="en-US" dirty="0" smtClean="0"/>
              <a:t>SSgt Smith 20 yr. retirement was ½ community property</a:t>
            </a:r>
          </a:p>
          <a:p>
            <a:pPr lvl="2"/>
            <a:r>
              <a:rPr lang="en-US" dirty="0" smtClean="0"/>
              <a:t>$10,000 retirement is divided </a:t>
            </a:r>
          </a:p>
          <a:p>
            <a:pPr lvl="3"/>
            <a:r>
              <a:rPr lang="en-US" dirty="0" smtClean="0"/>
              <a:t>$5,000 separate</a:t>
            </a:r>
          </a:p>
          <a:p>
            <a:pPr lvl="3"/>
            <a:r>
              <a:rPr lang="en-US" dirty="0" smtClean="0"/>
              <a:t>$2,500 his share of community property</a:t>
            </a:r>
          </a:p>
          <a:p>
            <a:r>
              <a:rPr lang="en-US" dirty="0" smtClean="0"/>
              <a:t>Civil Service Retirement</a:t>
            </a:r>
          </a:p>
          <a:p>
            <a:pPr lvl="1"/>
            <a:r>
              <a:rPr lang="en-US" dirty="0" smtClean="0"/>
              <a:t>Similar Pro Rata</a:t>
            </a:r>
          </a:p>
          <a:p>
            <a:pPr lvl="1"/>
            <a:endParaRPr lang="en-US" dirty="0"/>
          </a:p>
        </p:txBody>
      </p:sp>
      <p:sp>
        <p:nvSpPr>
          <p:cNvPr id="4" name="TextBox 3"/>
          <p:cNvSpPr txBox="1"/>
          <p:nvPr/>
        </p:nvSpPr>
        <p:spPr>
          <a:xfrm>
            <a:off x="616927" y="4665905"/>
            <a:ext cx="7494167" cy="646331"/>
          </a:xfrm>
          <a:prstGeom prst="rect">
            <a:avLst/>
          </a:prstGeom>
          <a:noFill/>
        </p:spPr>
        <p:txBody>
          <a:bodyPr wrap="none" rtlCol="0">
            <a:spAutoFit/>
          </a:bodyPr>
          <a:lstStyle/>
          <a:p>
            <a:r>
              <a:rPr lang="en-US" dirty="0" smtClean="0"/>
              <a:t>(Years in Community Property State/ Years Worked) X Pension = % Community</a:t>
            </a:r>
          </a:p>
          <a:p>
            <a:endParaRPr lang="en-US" dirty="0"/>
          </a:p>
        </p:txBody>
      </p:sp>
    </p:spTree>
    <p:extLst>
      <p:ext uri="{BB962C8B-B14F-4D97-AF65-F5344CB8AC3E}">
        <p14:creationId xmlns:p14="http://schemas.microsoft.com/office/powerpoint/2010/main" val="1751656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Elections in Community Property States</a:t>
            </a:r>
            <a:endParaRPr lang="en-US" dirty="0"/>
          </a:p>
        </p:txBody>
      </p:sp>
      <p:sp>
        <p:nvSpPr>
          <p:cNvPr id="3" name="Content Placeholder 2"/>
          <p:cNvSpPr>
            <a:spLocks noGrp="1"/>
          </p:cNvSpPr>
          <p:nvPr>
            <p:ph idx="1"/>
          </p:nvPr>
        </p:nvSpPr>
        <p:spPr/>
        <p:txBody>
          <a:bodyPr/>
          <a:lstStyle/>
          <a:p>
            <a:r>
              <a:rPr lang="en-US" dirty="0" smtClean="0">
                <a:cs typeface="Arial" panose="020B0604020202020204" pitchFamily="34" charset="0"/>
              </a:rPr>
              <a:t>§1362(a)((2) </a:t>
            </a:r>
          </a:p>
          <a:p>
            <a:pPr lvl="1"/>
            <a:r>
              <a:rPr lang="en-US" dirty="0" smtClean="0">
                <a:cs typeface="Arial" panose="020B0604020202020204" pitchFamily="34" charset="0"/>
              </a:rPr>
              <a:t>requires signature of all shareholders of an S corp on day of election</a:t>
            </a:r>
          </a:p>
          <a:p>
            <a:pPr lvl="1"/>
            <a:endParaRPr lang="en-US" dirty="0" smtClean="0">
              <a:cs typeface="Arial" panose="020B0604020202020204" pitchFamily="34" charset="0"/>
            </a:endParaRPr>
          </a:p>
          <a:p>
            <a:r>
              <a:rPr lang="en-US" dirty="0" smtClean="0">
                <a:cs typeface="Arial" panose="020B0604020202020204" pitchFamily="34" charset="0"/>
              </a:rPr>
              <a:t>§1.1362-6(b)((</a:t>
            </a:r>
            <a:r>
              <a:rPr lang="en-US" dirty="0">
                <a:cs typeface="Arial" panose="020B0604020202020204" pitchFamily="34" charset="0"/>
              </a:rPr>
              <a:t>2</a:t>
            </a:r>
            <a:r>
              <a:rPr lang="en-US" dirty="0" smtClean="0">
                <a:cs typeface="Arial" panose="020B0604020202020204" pitchFamily="34" charset="0"/>
              </a:rPr>
              <a:t>)(i)</a:t>
            </a:r>
          </a:p>
          <a:p>
            <a:pPr lvl="1"/>
            <a:r>
              <a:rPr lang="en-US" dirty="0" smtClean="0">
                <a:cs typeface="Arial" panose="020B0604020202020204" pitchFamily="34" charset="0"/>
              </a:rPr>
              <a:t>Stock is jointly owned by spouses in Community Property State</a:t>
            </a:r>
          </a:p>
          <a:p>
            <a:pPr lvl="1"/>
            <a:endParaRPr lang="en-US" dirty="0">
              <a:cs typeface="Arial" panose="020B0604020202020204" pitchFamily="34" charset="0"/>
            </a:endParaRPr>
          </a:p>
          <a:p>
            <a:r>
              <a:rPr lang="en-US" dirty="0" smtClean="0">
                <a:cs typeface="Arial" panose="020B0604020202020204" pitchFamily="34" charset="0"/>
              </a:rPr>
              <a:t>Revenue Proc 2004-35 Provides Relief</a:t>
            </a:r>
          </a:p>
          <a:p>
            <a:pPr marL="342900" lvl="1" indent="0">
              <a:buNone/>
            </a:pPr>
            <a:endParaRPr lang="en-US" dirty="0">
              <a:cs typeface="Arial" panose="020B0604020202020204" pitchFamily="34" charset="0"/>
            </a:endParaRPr>
          </a:p>
          <a:p>
            <a:r>
              <a:rPr lang="en-US" dirty="0" smtClean="0">
                <a:cs typeface="Arial" panose="020B0604020202020204" pitchFamily="34" charset="0"/>
              </a:rPr>
              <a:t>If valid for all other reasons except spouse signature</a:t>
            </a:r>
          </a:p>
          <a:p>
            <a:pPr lvl="1"/>
            <a:r>
              <a:rPr lang="en-US" dirty="0" smtClean="0">
                <a:cs typeface="Arial" panose="020B0604020202020204" pitchFamily="34" charset="0"/>
              </a:rPr>
              <a:t>File with correct service center</a:t>
            </a:r>
          </a:p>
          <a:p>
            <a:pPr lvl="1"/>
            <a:r>
              <a:rPr lang="en-US" dirty="0" smtClean="0">
                <a:cs typeface="Arial" panose="020B0604020202020204" pitchFamily="34" charset="0"/>
              </a:rPr>
              <a:t>Statement that Spouse consents to the election</a:t>
            </a:r>
          </a:p>
          <a:p>
            <a:pPr lvl="1"/>
            <a:r>
              <a:rPr lang="en-US" dirty="0" smtClean="0">
                <a:cs typeface="Arial" panose="020B0604020202020204" pitchFamily="34" charset="0"/>
              </a:rPr>
              <a:t>Both taxpayers identifications</a:t>
            </a:r>
          </a:p>
          <a:p>
            <a:pPr lvl="1"/>
            <a:r>
              <a:rPr lang="en-US" dirty="0" smtClean="0">
                <a:cs typeface="Arial" panose="020B0604020202020204" pitchFamily="34" charset="0"/>
              </a:rPr>
              <a:t>Reported all income properly</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616044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Entity Solely Owned in Community Property State</a:t>
            </a:r>
            <a:endParaRPr lang="en-US" dirty="0"/>
          </a:p>
        </p:txBody>
      </p:sp>
      <p:sp>
        <p:nvSpPr>
          <p:cNvPr id="3" name="Content Placeholder 2"/>
          <p:cNvSpPr>
            <a:spLocks noGrp="1"/>
          </p:cNvSpPr>
          <p:nvPr>
            <p:ph idx="1"/>
          </p:nvPr>
        </p:nvSpPr>
        <p:spPr/>
        <p:txBody>
          <a:bodyPr/>
          <a:lstStyle/>
          <a:p>
            <a:r>
              <a:rPr lang="en-US" dirty="0" smtClean="0"/>
              <a:t>Husband Owns business in New Mexico</a:t>
            </a:r>
          </a:p>
          <a:p>
            <a:r>
              <a:rPr lang="en-US" dirty="0" smtClean="0"/>
              <a:t>Community Property State </a:t>
            </a:r>
            <a:r>
              <a:rPr lang="en-US" dirty="0" smtClean="0">
                <a:sym typeface="Wingdings" panose="05000000000000000000" pitchFamily="2" charset="2"/>
              </a:rPr>
              <a:t> Wife owns ½ interest</a:t>
            </a:r>
          </a:p>
          <a:p>
            <a:r>
              <a:rPr lang="en-US" dirty="0" smtClean="0">
                <a:sym typeface="Wingdings" panose="05000000000000000000" pitchFamily="2" charset="2"/>
              </a:rPr>
              <a:t>Revenue Proc 2002-69</a:t>
            </a:r>
          </a:p>
          <a:p>
            <a:pPr lvl="1"/>
            <a:r>
              <a:rPr lang="en-US" dirty="0" smtClean="0">
                <a:sym typeface="Wingdings" panose="05000000000000000000" pitchFamily="2" charset="2"/>
              </a:rPr>
              <a:t>Business is not a corporation under </a:t>
            </a:r>
            <a:r>
              <a:rPr lang="en-US" dirty="0" smtClean="0">
                <a:cs typeface="Arial" panose="020B0604020202020204" pitchFamily="34" charset="0"/>
                <a:sym typeface="Wingdings" panose="05000000000000000000" pitchFamily="2" charset="2"/>
              </a:rPr>
              <a:t>§301.7701-2</a:t>
            </a:r>
          </a:p>
          <a:p>
            <a:pPr lvl="1"/>
            <a:r>
              <a:rPr lang="en-US" dirty="0" smtClean="0">
                <a:cs typeface="Arial" panose="020B0604020202020204" pitchFamily="34" charset="0"/>
                <a:sym typeface="Wingdings" panose="05000000000000000000" pitchFamily="2" charset="2"/>
              </a:rPr>
              <a:t>Wholly owned by husband and wife in Community Property State</a:t>
            </a:r>
          </a:p>
          <a:p>
            <a:pPr lvl="1"/>
            <a:r>
              <a:rPr lang="en-US" dirty="0" smtClean="0">
                <a:cs typeface="Arial" panose="020B0604020202020204" pitchFamily="34" charset="0"/>
                <a:sym typeface="Wingdings" panose="05000000000000000000" pitchFamily="2" charset="2"/>
              </a:rPr>
              <a:t>No person other than one or both spouses considered owner</a:t>
            </a:r>
          </a:p>
          <a:p>
            <a:pPr lvl="1"/>
            <a:endParaRPr lang="en-US" dirty="0">
              <a:cs typeface="Arial" panose="020B0604020202020204" pitchFamily="34" charset="0"/>
              <a:sym typeface="Wingdings" panose="05000000000000000000" pitchFamily="2" charset="2"/>
            </a:endParaRPr>
          </a:p>
          <a:p>
            <a:pPr lvl="1"/>
            <a:r>
              <a:rPr lang="en-US" dirty="0" smtClean="0">
                <a:cs typeface="Arial" panose="020B0604020202020204" pitchFamily="34" charset="0"/>
                <a:sym typeface="Wingdings" panose="05000000000000000000" pitchFamily="2" charset="2"/>
              </a:rPr>
              <a:t>Service will respect choice</a:t>
            </a:r>
          </a:p>
          <a:p>
            <a:pPr lvl="2"/>
            <a:r>
              <a:rPr lang="en-US" dirty="0" smtClean="0">
                <a:cs typeface="Arial" panose="020B0604020202020204" pitchFamily="34" charset="0"/>
                <a:sym typeface="Wingdings" panose="05000000000000000000" pitchFamily="2" charset="2"/>
              </a:rPr>
              <a:t>Disregarded Entity</a:t>
            </a:r>
          </a:p>
          <a:p>
            <a:pPr lvl="2"/>
            <a:r>
              <a:rPr lang="en-US" dirty="0" smtClean="0">
                <a:cs typeface="Arial" panose="020B0604020202020204" pitchFamily="34" charset="0"/>
                <a:sym typeface="Wingdings" panose="05000000000000000000" pitchFamily="2" charset="2"/>
              </a:rPr>
              <a:t>Partnership</a:t>
            </a:r>
          </a:p>
          <a:p>
            <a:pPr marL="685800" lvl="2" indent="0">
              <a:buNone/>
            </a:pPr>
            <a:endParaRPr lang="en-US" dirty="0">
              <a:cs typeface="Arial" panose="020B0604020202020204" pitchFamily="34" charset="0"/>
              <a:sym typeface="Wingdings" panose="05000000000000000000" pitchFamily="2" charset="2"/>
            </a:endParaRPr>
          </a:p>
          <a:p>
            <a:pPr lvl="1"/>
            <a:r>
              <a:rPr lang="en-US" dirty="0" smtClean="0">
                <a:cs typeface="Arial" panose="020B0604020202020204" pitchFamily="34" charset="0"/>
                <a:sym typeface="Wingdings" panose="05000000000000000000" pitchFamily="2" charset="2"/>
              </a:rPr>
              <a:t>File Form 8832 to change</a:t>
            </a:r>
            <a:endParaRPr lang="en-US" dirty="0" smtClean="0">
              <a:sym typeface="Wingdings" panose="05000000000000000000" pitchFamily="2" charset="2"/>
            </a:endParaRPr>
          </a:p>
          <a:p>
            <a:pPr lvl="1"/>
            <a:endParaRPr lang="en-US" dirty="0" smtClean="0"/>
          </a:p>
          <a:p>
            <a:endParaRPr lang="en-US" dirty="0"/>
          </a:p>
        </p:txBody>
      </p:sp>
    </p:spTree>
    <p:extLst>
      <p:ext uri="{BB962C8B-B14F-4D97-AF65-F5344CB8AC3E}">
        <p14:creationId xmlns:p14="http://schemas.microsoft.com/office/powerpoint/2010/main" val="1085673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Revenue Act of 1948 equalized tax burden for all married couples</a:t>
            </a:r>
          </a:p>
          <a:p>
            <a:r>
              <a:rPr lang="en-US" dirty="0" smtClean="0"/>
              <a:t>Separate Returns </a:t>
            </a:r>
          </a:p>
          <a:p>
            <a:pPr lvl="1"/>
            <a:r>
              <a:rPr lang="en-US" dirty="0" smtClean="0"/>
              <a:t>Divorce</a:t>
            </a:r>
          </a:p>
          <a:p>
            <a:pPr lvl="1"/>
            <a:r>
              <a:rPr lang="en-US" dirty="0" smtClean="0"/>
              <a:t>Separation</a:t>
            </a:r>
          </a:p>
          <a:p>
            <a:pPr lvl="1"/>
            <a:r>
              <a:rPr lang="en-US" dirty="0" smtClean="0"/>
              <a:t>Legal Issues</a:t>
            </a:r>
          </a:p>
          <a:p>
            <a:pPr lvl="1"/>
            <a:r>
              <a:rPr lang="en-US" dirty="0" smtClean="0"/>
              <a:t>Prior Tax debts</a:t>
            </a:r>
          </a:p>
          <a:p>
            <a:r>
              <a:rPr lang="en-US" dirty="0" smtClean="0"/>
              <a:t>Joint Returns for Community Property similar to Common Law</a:t>
            </a:r>
          </a:p>
          <a:p>
            <a:r>
              <a:rPr lang="en-US" dirty="0" smtClean="0"/>
              <a:t>Ask clients to provide time lines for states in which they lived</a:t>
            </a:r>
          </a:p>
          <a:p>
            <a:r>
              <a:rPr lang="en-US" dirty="0" smtClean="0"/>
              <a:t>Refer to Laws of State where domiciles</a:t>
            </a:r>
          </a:p>
        </p:txBody>
      </p:sp>
    </p:spTree>
    <p:extLst>
      <p:ext uri="{BB962C8B-B14F-4D97-AF65-F5344CB8AC3E}">
        <p14:creationId xmlns:p14="http://schemas.microsoft.com/office/powerpoint/2010/main" val="99354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Spanish Law Continued</a:t>
            </a:r>
            <a:endParaRPr lang="en-US" dirty="0"/>
          </a:p>
        </p:txBody>
      </p:sp>
      <p:sp>
        <p:nvSpPr>
          <p:cNvPr id="6" name="Content Placeholder 5"/>
          <p:cNvSpPr>
            <a:spLocks noGrp="1"/>
          </p:cNvSpPr>
          <p:nvPr>
            <p:ph idx="1"/>
          </p:nvPr>
        </p:nvSpPr>
        <p:spPr/>
        <p:txBody>
          <a:bodyPr/>
          <a:lstStyle/>
          <a:p>
            <a:r>
              <a:rPr lang="en-US" dirty="0" smtClean="0"/>
              <a:t>Wife’s property protected at dissolution</a:t>
            </a:r>
          </a:p>
          <a:p>
            <a:r>
              <a:rPr lang="en-US" dirty="0" smtClean="0"/>
              <a:t>Community was not mandatory</a:t>
            </a:r>
          </a:p>
          <a:p>
            <a:r>
              <a:rPr lang="en-US" dirty="0" smtClean="0"/>
              <a:t>Wife could renounce Husband’s maladministration</a:t>
            </a:r>
          </a:p>
          <a:p>
            <a:r>
              <a:rPr lang="en-US" dirty="0" smtClean="0"/>
              <a:t>Recodifications of Spanish Law</a:t>
            </a:r>
          </a:p>
          <a:p>
            <a:r>
              <a:rPr lang="en-US" dirty="0" smtClean="0"/>
              <a:t>Spanish Civil Code of 1889</a:t>
            </a:r>
          </a:p>
          <a:p>
            <a:pPr marL="0" indent="0">
              <a:buNone/>
            </a:pPr>
            <a:endParaRPr lang="en-US" dirty="0" smtClean="0"/>
          </a:p>
          <a:p>
            <a:pPr lvl="1"/>
            <a:endParaRPr lang="en-US" dirty="0" smtClean="0"/>
          </a:p>
          <a:p>
            <a:pPr marL="342900" lvl="1" indent="0">
              <a:buNone/>
            </a:pPr>
            <a:endParaRPr lang="en-US" dirty="0" smtClean="0"/>
          </a:p>
          <a:p>
            <a:pPr lvl="1"/>
            <a:endParaRPr lang="en-US" dirty="0" smtClean="0"/>
          </a:p>
        </p:txBody>
      </p:sp>
    </p:spTree>
    <p:extLst>
      <p:ext uri="{BB962C8B-B14F-4D97-AF65-F5344CB8AC3E}">
        <p14:creationId xmlns:p14="http://schemas.microsoft.com/office/powerpoint/2010/main" val="3307826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Court Cases</a:t>
            </a:r>
            <a:endParaRPr lang="en-US" dirty="0"/>
          </a:p>
        </p:txBody>
      </p:sp>
      <p:sp>
        <p:nvSpPr>
          <p:cNvPr id="3" name="Content Placeholder 2"/>
          <p:cNvSpPr>
            <a:spLocks noGrp="1"/>
          </p:cNvSpPr>
          <p:nvPr>
            <p:ph idx="1"/>
          </p:nvPr>
        </p:nvSpPr>
        <p:spPr>
          <a:xfrm>
            <a:off x="762000" y="1828800"/>
            <a:ext cx="7886700" cy="4351338"/>
          </a:xfrm>
        </p:spPr>
        <p:txBody>
          <a:bodyPr>
            <a:normAutofit lnSpcReduction="10000"/>
          </a:bodyPr>
          <a:lstStyle/>
          <a:p>
            <a:r>
              <a:rPr lang="en-US" dirty="0" smtClean="0"/>
              <a:t>Poe v Sanborn, 282 U.S. 101 (1</a:t>
            </a:r>
            <a:r>
              <a:rPr lang="en-US" i="1" dirty="0" smtClean="0"/>
              <a:t>930)</a:t>
            </a:r>
          </a:p>
          <a:p>
            <a:endParaRPr lang="en-US" i="1" dirty="0" smtClean="0"/>
          </a:p>
          <a:p>
            <a:r>
              <a:rPr lang="en-US" dirty="0" smtClean="0"/>
              <a:t>Morgan v. Commissioner, 309 US 78 (1940)</a:t>
            </a:r>
          </a:p>
          <a:p>
            <a:endParaRPr lang="en-US" dirty="0"/>
          </a:p>
          <a:p>
            <a:r>
              <a:rPr lang="en-US" dirty="0"/>
              <a:t>Black v. Commissioner of Internal Revenue, 114 F.2d 355 (9th Cir. 1940</a:t>
            </a:r>
            <a:r>
              <a:rPr lang="en-US" dirty="0" smtClean="0"/>
              <a:t>)</a:t>
            </a:r>
          </a:p>
          <a:p>
            <a:endParaRPr lang="en-US" dirty="0"/>
          </a:p>
          <a:p>
            <a:r>
              <a:rPr lang="en-US" dirty="0"/>
              <a:t>Hisquierdo v. Hisquierdo, 439 U.S. 572 (1979</a:t>
            </a:r>
            <a:r>
              <a:rPr lang="en-US" dirty="0" smtClean="0"/>
              <a:t>)</a:t>
            </a:r>
          </a:p>
          <a:p>
            <a:endParaRPr lang="en-US" dirty="0"/>
          </a:p>
          <a:p>
            <a:r>
              <a:rPr lang="en-US" dirty="0" smtClean="0"/>
              <a:t>Saunders </a:t>
            </a:r>
            <a:r>
              <a:rPr lang="en-US" dirty="0"/>
              <a:t>v. Saunders, 38 A.2d 730 (Pa. Super. Ct. 1944</a:t>
            </a:r>
            <a:r>
              <a:rPr lang="en-US" dirty="0" smtClean="0"/>
              <a:t>)</a:t>
            </a:r>
          </a:p>
          <a:p>
            <a:pPr marL="0" indent="0">
              <a:buNone/>
            </a:pPr>
            <a:endParaRPr lang="en-US" dirty="0" smtClean="0"/>
          </a:p>
          <a:p>
            <a:r>
              <a:rPr lang="en-US" i="1" dirty="0"/>
              <a:t>Petition of Oganesoff,</a:t>
            </a:r>
            <a:r>
              <a:rPr lang="en-US" dirty="0"/>
              <a:t> (S. D., Cal.) </a:t>
            </a:r>
            <a:r>
              <a:rPr lang="en-US" u="sng" dirty="0">
                <a:hlinkClick r:id="rId3"/>
              </a:rPr>
              <a:t>20 F.2d 978</a:t>
            </a:r>
            <a:r>
              <a:rPr lang="en-US" dirty="0"/>
              <a:t>; 28 C. J. S. 33.</a:t>
            </a:r>
          </a:p>
          <a:p>
            <a:endParaRPr lang="en-US" dirty="0"/>
          </a:p>
          <a:p>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2926183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The Code of Hammurabi, </a:t>
            </a:r>
            <a:r>
              <a:rPr lang="en-US" dirty="0" smtClean="0">
                <a:hlinkClick r:id="rId3"/>
              </a:rPr>
              <a:t>http://history.hanover.edu/courses/excerpts/165hammurabi.html</a:t>
            </a:r>
            <a:endParaRPr lang="en-US" dirty="0" smtClean="0"/>
          </a:p>
          <a:p>
            <a:r>
              <a:rPr lang="en-US" dirty="0" smtClean="0"/>
              <a:t>Paul H. Du</a:t>
            </a:r>
            <a:r>
              <a:rPr lang="en-US" dirty="0" smtClean="0">
                <a:cs typeface="Arial" panose="020B0604020202020204" pitchFamily="34" charset="0"/>
              </a:rPr>
              <a:t>é, Origin and Historical Development of Community Property System, 25 La L. Rev (1964),</a:t>
            </a:r>
            <a:r>
              <a:rPr lang="en-US" i="1" dirty="0" smtClean="0"/>
              <a:t> </a:t>
            </a:r>
            <a:r>
              <a:rPr lang="en-US" dirty="0" smtClean="0">
                <a:hlinkClick r:id="rId4"/>
              </a:rPr>
              <a:t>http://digitalcommons.law.lsu.edu</a:t>
            </a:r>
            <a:endParaRPr lang="en-US" dirty="0" smtClean="0"/>
          </a:p>
          <a:p>
            <a:r>
              <a:rPr lang="en-US" dirty="0">
                <a:hlinkClick r:id="rId5"/>
              </a:rPr>
              <a:t>http://</a:t>
            </a:r>
            <a:r>
              <a:rPr lang="en-US" dirty="0" smtClean="0">
                <a:hlinkClick r:id="rId5"/>
              </a:rPr>
              <a:t>www.stlawfirm.com/Publications/Community-Property-In-a-Nutshell-With-an-Emphasis-On-the-Badger-State.shtml</a:t>
            </a:r>
            <a:endParaRPr lang="en-US" dirty="0" smtClean="0"/>
          </a:p>
          <a:p>
            <a:r>
              <a:rPr lang="en-US" dirty="0" smtClean="0"/>
              <a:t>The Origin and Civil Law Foundation of the Community Property System, Why California Adopted it and Why Community Property Benefits Women, 11 U.Md. L. J. Race Relig. Gender &amp; Class (2011)</a:t>
            </a:r>
          </a:p>
          <a:p>
            <a:r>
              <a:rPr lang="en-US" dirty="0" smtClean="0"/>
              <a:t> Publication 555, Community Property </a:t>
            </a:r>
          </a:p>
          <a:p>
            <a:r>
              <a:rPr lang="en-US" dirty="0" smtClean="0"/>
              <a:t>Internal Revenue Manual, Part 25, Chapter 18. Community Property </a:t>
            </a:r>
            <a:r>
              <a:rPr lang="en-US" dirty="0"/>
              <a:t>retrieved from </a:t>
            </a:r>
            <a:r>
              <a:rPr lang="en-US" dirty="0">
                <a:hlinkClick r:id="rId6"/>
              </a:rPr>
              <a:t>https://</a:t>
            </a:r>
            <a:r>
              <a:rPr lang="en-US" dirty="0" smtClean="0">
                <a:hlinkClick r:id="rId6"/>
              </a:rPr>
              <a:t>www.irs.gov/irm/part25/irm_25-018-001.html</a:t>
            </a:r>
            <a:r>
              <a:rPr lang="en-US" dirty="0" smtClean="0"/>
              <a:t>	</a:t>
            </a:r>
          </a:p>
          <a:p>
            <a:endParaRPr lang="en-US" dirty="0" smtClean="0"/>
          </a:p>
          <a:p>
            <a:endParaRPr lang="en-US" dirty="0" smtClean="0"/>
          </a:p>
          <a:p>
            <a:endParaRPr lang="en-US" b="1" dirty="0" smtClean="0"/>
          </a:p>
          <a:p>
            <a:endParaRPr lang="en-US" b="1" dirty="0" smtClean="0"/>
          </a:p>
          <a:p>
            <a:endParaRPr lang="en-US" dirty="0"/>
          </a:p>
        </p:txBody>
      </p:sp>
    </p:spTree>
    <p:extLst>
      <p:ext uri="{BB962C8B-B14F-4D97-AF65-F5344CB8AC3E}">
        <p14:creationId xmlns:p14="http://schemas.microsoft.com/office/powerpoint/2010/main" val="25623081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Douglas Blount Maggs, Community Property and the Federal Income Tax, 14 Cal L. Rev. 351 (1926)</a:t>
            </a:r>
          </a:p>
          <a:p>
            <a:r>
              <a:rPr lang="en-US" dirty="0" smtClean="0"/>
              <a:t>California Law Review, Joint Income Tax Returns under the Revenue Act of 1948, 36 Cal. L. Rev. 289 (1948)</a:t>
            </a:r>
          </a:p>
          <a:p>
            <a:r>
              <a:rPr lang="en-US" dirty="0" smtClean="0"/>
              <a:t>Community Property Taxation, Taylor Klett, CPA, J.D, Checkpoint Learning, Thomson Reuters</a:t>
            </a:r>
          </a:p>
          <a:p>
            <a:r>
              <a:rPr lang="en-US" dirty="0"/>
              <a:t>Alvin B. Rubin and Sidney A. Champagne, </a:t>
            </a:r>
            <a:r>
              <a:rPr lang="en-US" i="1" dirty="0"/>
              <a:t>Some Community Property Aspects of the 1948 Revenue Act</a:t>
            </a:r>
            <a:r>
              <a:rPr lang="en-US" dirty="0"/>
              <a:t>, 9 La. L. Rev. (1948</a:t>
            </a:r>
            <a:r>
              <a:rPr lang="en-US" dirty="0" smtClean="0"/>
              <a:t>)</a:t>
            </a:r>
          </a:p>
          <a:p>
            <a:endParaRPr lang="en-US" dirty="0"/>
          </a:p>
        </p:txBody>
      </p:sp>
    </p:spTree>
    <p:extLst>
      <p:ext uri="{BB962C8B-B14F-4D97-AF65-F5344CB8AC3E}">
        <p14:creationId xmlns:p14="http://schemas.microsoft.com/office/powerpoint/2010/main" val="1231546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a:t>
            </a:r>
            <a:endParaRPr lang="en-US" dirty="0"/>
          </a:p>
        </p:txBody>
      </p:sp>
      <p:sp>
        <p:nvSpPr>
          <p:cNvPr id="4" name="Rectangle 3"/>
          <p:cNvSpPr/>
          <p:nvPr/>
        </p:nvSpPr>
        <p:spPr>
          <a:xfrm>
            <a:off x="838200" y="1027907"/>
            <a:ext cx="7239000" cy="4801314"/>
          </a:xfrm>
          <a:prstGeom prst="rect">
            <a:avLst/>
          </a:prstGeom>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Washington:</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http://app.leg.wa.gov/RCW/default.aspx?cite=26.16</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California Family Code</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http://leginfo.legislature.ca.gov/faces/codesTOCSelected.xhtml?tocCode=FAM&amp;tocTitle=+Family+Code+-+FAM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Nevada:</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http://www.leg.state.nv.us/nrs/nrs-123.html</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Arizona:</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http://www.azleg.state.az.us/ArizonaRevisedStatutes.asp?Title=25</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New Mexico:</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http://law.justia.com/codes/new-mexico/2015/chapter-40/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027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74345"/>
            <a:ext cx="7848600" cy="4247317"/>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Texas:</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http://www.statutes.legis.state.tx.us/Docs/FA/htm/FA.3.htm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Louisiana</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http://www.legis.la.gov/legis/LawSearchList.aspx</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Idaho</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https://legislature.idaho.gov/idstat/Title32/T32CH9.htm</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Wisconsin:</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http://docs.legis.wisconsin.gov/statutes/statutes/766.pdf</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Alaska:</a:t>
            </a:r>
          </a:p>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http://www.akleg.gov/basis/Search.asp?page=0&amp;search=community%20property&amp;yearStart=2015&amp;yearEnd=2016&amp;limit=Statutes&amp;chamber</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6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lstStyle/>
          <a:p>
            <a:r>
              <a:rPr lang="en-US" dirty="0" smtClean="0"/>
              <a:t>France</a:t>
            </a:r>
            <a:endParaRPr lang="en-US" dirty="0"/>
          </a:p>
        </p:txBody>
      </p:sp>
      <p:sp>
        <p:nvSpPr>
          <p:cNvPr id="3" name="Content Placeholder 2"/>
          <p:cNvSpPr>
            <a:spLocks noGrp="1"/>
          </p:cNvSpPr>
          <p:nvPr>
            <p:ph idx="1"/>
          </p:nvPr>
        </p:nvSpPr>
        <p:spPr/>
        <p:txBody>
          <a:bodyPr>
            <a:normAutofit/>
          </a:bodyPr>
          <a:lstStyle/>
          <a:p>
            <a:r>
              <a:rPr lang="en-US" dirty="0" smtClean="0"/>
              <a:t>Franks migrated into Northern and NE France from Germany</a:t>
            </a:r>
          </a:p>
          <a:p>
            <a:endParaRPr lang="en-US" dirty="0" smtClean="0"/>
          </a:p>
          <a:p>
            <a:r>
              <a:rPr lang="en-US" dirty="0" smtClean="0"/>
              <a:t>Area controlled by Franks continued community property laws </a:t>
            </a:r>
          </a:p>
          <a:p>
            <a:endParaRPr lang="en-US" dirty="0" smtClean="0"/>
          </a:p>
          <a:p>
            <a:r>
              <a:rPr lang="en-US" dirty="0" smtClean="0"/>
              <a:t>Normandy controlled by decedents of Norse warriors</a:t>
            </a:r>
          </a:p>
          <a:p>
            <a:endParaRPr lang="en-US" dirty="0" smtClean="0"/>
          </a:p>
          <a:p>
            <a:r>
              <a:rPr lang="en-US" dirty="0" smtClean="0"/>
              <a:t>Northern rules with Community Property vs Southern Laws of Roman Origin</a:t>
            </a:r>
          </a:p>
          <a:p>
            <a:endParaRPr lang="en-US" dirty="0" smtClean="0"/>
          </a:p>
          <a:p>
            <a:r>
              <a:rPr lang="en-US" dirty="0" smtClean="0"/>
              <a:t>Code Napoleon 1804</a:t>
            </a:r>
          </a:p>
          <a:p>
            <a:endParaRPr lang="en-US" dirty="0" smtClean="0"/>
          </a:p>
          <a:p>
            <a:pPr lvl="1"/>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199829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Property States</a:t>
            </a:r>
            <a:endParaRPr lang="en-US" dirty="0"/>
          </a:p>
        </p:txBody>
      </p:sp>
      <p:sp>
        <p:nvSpPr>
          <p:cNvPr id="4" name="Content Placeholder 3"/>
          <p:cNvSpPr>
            <a:spLocks noGrp="1"/>
          </p:cNvSpPr>
          <p:nvPr>
            <p:ph idx="1"/>
          </p:nvPr>
        </p:nvSpPr>
        <p:spPr/>
        <p:txBody>
          <a:bodyPr/>
          <a:lstStyle/>
          <a:p>
            <a:endParaRPr lang="en-US" dirty="0"/>
          </a:p>
        </p:txBody>
      </p:sp>
      <p:sp>
        <p:nvSpPr>
          <p:cNvPr id="5" name="Text Placeholder 4"/>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Washington</a:t>
            </a:r>
          </a:p>
          <a:p>
            <a:pPr marL="285750" indent="-285750">
              <a:buFont typeface="Arial" panose="020B0604020202020204" pitchFamily="34" charset="0"/>
              <a:buChar char="•"/>
            </a:pPr>
            <a:r>
              <a:rPr lang="en-US" dirty="0" smtClean="0"/>
              <a:t>California</a:t>
            </a:r>
          </a:p>
          <a:p>
            <a:pPr marL="285750" indent="-285750">
              <a:buFont typeface="Arial" panose="020B0604020202020204" pitchFamily="34" charset="0"/>
              <a:buChar char="•"/>
            </a:pPr>
            <a:r>
              <a:rPr lang="en-US" dirty="0" smtClean="0"/>
              <a:t>Nevada</a:t>
            </a:r>
          </a:p>
          <a:p>
            <a:pPr marL="285750" indent="-285750">
              <a:buFont typeface="Arial" panose="020B0604020202020204" pitchFamily="34" charset="0"/>
              <a:buChar char="•"/>
            </a:pPr>
            <a:r>
              <a:rPr lang="en-US" dirty="0" smtClean="0"/>
              <a:t>Arizona</a:t>
            </a:r>
          </a:p>
          <a:p>
            <a:pPr marL="285750" indent="-285750">
              <a:buFont typeface="Arial" panose="020B0604020202020204" pitchFamily="34" charset="0"/>
              <a:buChar char="•"/>
            </a:pPr>
            <a:r>
              <a:rPr lang="en-US" dirty="0" smtClean="0"/>
              <a:t>New Mexico</a:t>
            </a:r>
          </a:p>
          <a:p>
            <a:pPr marL="285750" indent="-285750">
              <a:buFont typeface="Arial" panose="020B0604020202020204" pitchFamily="34" charset="0"/>
              <a:buChar char="•"/>
            </a:pPr>
            <a:r>
              <a:rPr lang="en-US" dirty="0" smtClean="0"/>
              <a:t>Texas</a:t>
            </a:r>
          </a:p>
          <a:p>
            <a:pPr marL="285750" indent="-285750">
              <a:buFont typeface="Arial" panose="020B0604020202020204" pitchFamily="34" charset="0"/>
              <a:buChar char="•"/>
            </a:pPr>
            <a:r>
              <a:rPr lang="en-US" dirty="0" smtClean="0"/>
              <a:t>Louisiana</a:t>
            </a:r>
          </a:p>
          <a:p>
            <a:pPr marL="285750" indent="-285750">
              <a:buFont typeface="Arial" panose="020B0604020202020204" pitchFamily="34" charset="0"/>
              <a:buChar char="•"/>
            </a:pPr>
            <a:r>
              <a:rPr lang="en-US" dirty="0" smtClean="0"/>
              <a:t>Wisconsin</a:t>
            </a:r>
          </a:p>
          <a:p>
            <a:pPr marL="285750" indent="-285750">
              <a:buFont typeface="Arial" panose="020B0604020202020204" pitchFamily="34" charset="0"/>
              <a:buChar char="•"/>
            </a:pPr>
            <a:r>
              <a:rPr lang="en-US" dirty="0" smtClean="0"/>
              <a:t>Idaho</a:t>
            </a:r>
          </a:p>
          <a:p>
            <a:pPr marL="285750" indent="-285750">
              <a:buFont typeface="Arial" panose="020B0604020202020204" pitchFamily="34" charset="0"/>
              <a:buChar char="•"/>
            </a:pPr>
            <a:r>
              <a:rPr lang="en-US" dirty="0" smtClean="0"/>
              <a:t>Alaska by election</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Territories</a:t>
            </a:r>
            <a:endParaRPr lang="en-US" dirty="0"/>
          </a:p>
          <a:p>
            <a:pPr marL="628650" lvl="1" indent="-285750">
              <a:buFont typeface="Arial" panose="020B0604020202020204" pitchFamily="34" charset="0"/>
              <a:buChar char="•"/>
            </a:pPr>
            <a:r>
              <a:rPr lang="en-US" dirty="0" smtClean="0"/>
              <a:t>Guam, Puerto Rico</a:t>
            </a:r>
          </a:p>
          <a:p>
            <a:pPr marL="628650" lvl="1" indent="-285750">
              <a:buFont typeface="Arial" panose="020B0604020202020204" pitchFamily="34" charset="0"/>
              <a:buChar char="•"/>
            </a:pPr>
            <a:endParaRPr lang="en-US" dirty="0" smtClean="0"/>
          </a:p>
        </p:txBody>
      </p:sp>
      <p:pic>
        <p:nvPicPr>
          <p:cNvPr id="2050" name="Picture 2" descr="https://upload.wikimedia.org/wikipedia/commons/thumb/f/f8/Community_property_states.svg/959px-Community_property_stat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112" y="2133600"/>
            <a:ext cx="4451707" cy="27527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11341" y="6209915"/>
            <a:ext cx="3505200" cy="276999"/>
          </a:xfrm>
          <a:prstGeom prst="rect">
            <a:avLst/>
          </a:prstGeom>
        </p:spPr>
        <p:txBody>
          <a:bodyPr wrap="square">
            <a:spAutoFit/>
          </a:bodyPr>
          <a:lstStyle/>
          <a:p>
            <a:r>
              <a:rPr lang="en-US" sz="1200" dirty="0"/>
              <a:t>https://en.wikipedia.org/wiki/Community_property</a:t>
            </a:r>
          </a:p>
        </p:txBody>
      </p:sp>
      <p:sp>
        <p:nvSpPr>
          <p:cNvPr id="7" name="Oval 6"/>
          <p:cNvSpPr/>
          <p:nvPr/>
        </p:nvSpPr>
        <p:spPr>
          <a:xfrm rot="19753581">
            <a:off x="4984976" y="4275616"/>
            <a:ext cx="615720" cy="89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9675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Classes of Community Property States</a:t>
            </a:r>
            <a:br>
              <a:rPr lang="en-US" dirty="0" smtClean="0"/>
            </a:br>
            <a:endParaRPr lang="en-US" dirty="0"/>
          </a:p>
        </p:txBody>
      </p:sp>
      <p:sp>
        <p:nvSpPr>
          <p:cNvPr id="6" name="Content Placeholder 5"/>
          <p:cNvSpPr>
            <a:spLocks noGrp="1"/>
          </p:cNvSpPr>
          <p:nvPr>
            <p:ph idx="1"/>
          </p:nvPr>
        </p:nvSpPr>
        <p:spPr/>
        <p:txBody>
          <a:bodyPr>
            <a:normAutofit lnSpcReduction="10000"/>
          </a:bodyPr>
          <a:lstStyle/>
          <a:p>
            <a:r>
              <a:rPr lang="en-US" dirty="0" smtClean="0"/>
              <a:t>Traditional…..under Spanish Rule</a:t>
            </a:r>
          </a:p>
          <a:p>
            <a:pPr lvl="1"/>
            <a:r>
              <a:rPr lang="en-US" dirty="0" smtClean="0"/>
              <a:t>California		1850</a:t>
            </a:r>
          </a:p>
          <a:p>
            <a:pPr lvl="1"/>
            <a:r>
              <a:rPr lang="en-US" dirty="0" smtClean="0"/>
              <a:t>Texas			1836</a:t>
            </a:r>
          </a:p>
          <a:p>
            <a:pPr lvl="1"/>
            <a:r>
              <a:rPr lang="en-US" dirty="0" smtClean="0"/>
              <a:t>Louisiana		1808</a:t>
            </a:r>
          </a:p>
          <a:p>
            <a:pPr lvl="1"/>
            <a:r>
              <a:rPr lang="en-US" dirty="0" smtClean="0"/>
              <a:t>New Mexico		1884</a:t>
            </a:r>
          </a:p>
          <a:p>
            <a:pPr lvl="1"/>
            <a:r>
              <a:rPr lang="en-US" dirty="0" smtClean="0"/>
              <a:t>Arizona			1865</a:t>
            </a:r>
          </a:p>
          <a:p>
            <a:r>
              <a:rPr lang="en-US" dirty="0" smtClean="0"/>
              <a:t>Unique…..not under Spanish or French Rule</a:t>
            </a:r>
          </a:p>
          <a:p>
            <a:pPr lvl="1"/>
            <a:r>
              <a:rPr lang="en-US" dirty="0" smtClean="0"/>
              <a:t>Idaho			1867	</a:t>
            </a:r>
          </a:p>
          <a:p>
            <a:pPr lvl="1"/>
            <a:r>
              <a:rPr lang="en-US" dirty="0" smtClean="0"/>
              <a:t>Washington		1869</a:t>
            </a:r>
          </a:p>
          <a:p>
            <a:pPr lvl="1"/>
            <a:r>
              <a:rPr lang="en-US" dirty="0" smtClean="0"/>
              <a:t>Nevada			1864</a:t>
            </a:r>
          </a:p>
          <a:p>
            <a:r>
              <a:rPr lang="en-US" dirty="0" smtClean="0"/>
              <a:t>Uniform Marital Property Act</a:t>
            </a:r>
          </a:p>
          <a:p>
            <a:pPr lvl="1"/>
            <a:r>
              <a:rPr lang="en-US" dirty="0" smtClean="0"/>
              <a:t>Wisconsin		1986		</a:t>
            </a:r>
          </a:p>
          <a:p>
            <a:r>
              <a:rPr lang="en-US" dirty="0" smtClean="0"/>
              <a:t>Voluntary </a:t>
            </a:r>
          </a:p>
          <a:p>
            <a:pPr lvl="1"/>
            <a:r>
              <a:rPr lang="en-US" dirty="0" smtClean="0"/>
              <a:t>Alaska			1998</a:t>
            </a:r>
          </a:p>
          <a:p>
            <a:pPr marL="342900" lvl="1" indent="0">
              <a:buNone/>
            </a:pPr>
            <a:endParaRPr lang="en-US" dirty="0" smtClean="0"/>
          </a:p>
        </p:txBody>
      </p:sp>
    </p:spTree>
    <p:extLst>
      <p:ext uri="{BB962C8B-B14F-4D97-AF65-F5344CB8AC3E}">
        <p14:creationId xmlns:p14="http://schemas.microsoft.com/office/powerpoint/2010/main" val="145639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2076</TotalTime>
  <Words>10911</Words>
  <Application>Microsoft Office PowerPoint</Application>
  <PresentationFormat>On-screen Show (4:3)</PresentationFormat>
  <Paragraphs>1519</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Times New Roman</vt:lpstr>
      <vt:lpstr>Wingdings</vt:lpstr>
      <vt:lpstr>Office Theme</vt:lpstr>
      <vt:lpstr>Community Property Taxation Laws</vt:lpstr>
      <vt:lpstr>Brief History of Community Property Laws</vt:lpstr>
      <vt:lpstr>History Continued</vt:lpstr>
      <vt:lpstr>Modern Times</vt:lpstr>
      <vt:lpstr>Origins of Spanish Law</vt:lpstr>
      <vt:lpstr>Spanish Law Continued</vt:lpstr>
      <vt:lpstr>France</vt:lpstr>
      <vt:lpstr>Community Property States</vt:lpstr>
      <vt:lpstr>Classes of Community Property States </vt:lpstr>
      <vt:lpstr>Who Really Cared?</vt:lpstr>
      <vt:lpstr>Community Property &amp; the Federal Income Tax</vt:lpstr>
      <vt:lpstr>PowerPoint Presentation</vt:lpstr>
      <vt:lpstr>PowerPoint Presentation</vt:lpstr>
      <vt:lpstr>Revenue Act of 1948</vt:lpstr>
      <vt:lpstr>Current Community Property Concerns</vt:lpstr>
      <vt:lpstr>Do Community Property Laws Apply? </vt:lpstr>
      <vt:lpstr>Domicile</vt:lpstr>
      <vt:lpstr>Examples</vt:lpstr>
      <vt:lpstr>Marital Community</vt:lpstr>
      <vt:lpstr>Marital Community Continues</vt:lpstr>
      <vt:lpstr>Termination of Marital Community</vt:lpstr>
      <vt:lpstr>Division of Marital Property after Termination</vt:lpstr>
      <vt:lpstr>Effect of Physical Separation on Income </vt:lpstr>
      <vt:lpstr>Characterization of Property</vt:lpstr>
      <vt:lpstr>Separate Property</vt:lpstr>
      <vt:lpstr>Examples</vt:lpstr>
      <vt:lpstr>Community Property</vt:lpstr>
      <vt:lpstr>Examples for Separate Returns</vt:lpstr>
      <vt:lpstr>PowerPoint Presentation</vt:lpstr>
      <vt:lpstr>Income From Separate Property</vt:lpstr>
      <vt:lpstr>Examples Income from Separate Property</vt:lpstr>
      <vt:lpstr>Income from Sale of Separate Property</vt:lpstr>
      <vt:lpstr>Comingled Funds</vt:lpstr>
      <vt:lpstr>Income from Rio Rancho Rental</vt:lpstr>
      <vt:lpstr>Federal Preemption</vt:lpstr>
      <vt:lpstr>Marital Agreements</vt:lpstr>
      <vt:lpstr>Jurisdiction </vt:lpstr>
      <vt:lpstr>Separate Tax Returns</vt:lpstr>
      <vt:lpstr>Preparing Separate Returns</vt:lpstr>
      <vt:lpstr>Exemptions</vt:lpstr>
      <vt:lpstr>Military Income</vt:lpstr>
      <vt:lpstr>Other Income &amp; Itemized Deductions</vt:lpstr>
      <vt:lpstr>Separated Spouses Filing Separate Returns</vt:lpstr>
      <vt:lpstr>Example for Separated Spouses in Texas</vt:lpstr>
      <vt:lpstr>Basis of Property for Surviving Spouse</vt:lpstr>
      <vt:lpstr>Basis Continued</vt:lpstr>
      <vt:lpstr>Holding Period – Gains and Losses</vt:lpstr>
      <vt:lpstr>IRAs</vt:lpstr>
      <vt:lpstr>Estimated Taxes</vt:lpstr>
      <vt:lpstr>Innocent Spouse</vt:lpstr>
      <vt:lpstr>Conditions</vt:lpstr>
      <vt:lpstr>Separation of Liability Relief</vt:lpstr>
      <vt:lpstr>Equitable Relief</vt:lpstr>
      <vt:lpstr>Injured Spouse</vt:lpstr>
      <vt:lpstr>SE Income and Tax</vt:lpstr>
      <vt:lpstr>Retirement Benefits</vt:lpstr>
      <vt:lpstr>S Elections in Community Property States</vt:lpstr>
      <vt:lpstr>Business Entity Solely Owned in Community Property State</vt:lpstr>
      <vt:lpstr>Summary</vt:lpstr>
      <vt:lpstr>Important Court Cases</vt:lpstr>
      <vt:lpstr>References</vt:lpstr>
      <vt:lpstr>References</vt:lpstr>
      <vt:lpstr>Statutes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Property Taxation Laws</dc:title>
  <dc:creator>John</dc:creator>
  <cp:lastModifiedBy>John Niemi</cp:lastModifiedBy>
  <cp:revision>195</cp:revision>
  <cp:lastPrinted>2016-09-27T21:15:30Z</cp:lastPrinted>
  <dcterms:created xsi:type="dcterms:W3CDTF">2016-02-07T16:24:59Z</dcterms:created>
  <dcterms:modified xsi:type="dcterms:W3CDTF">2016-09-27T21:19:40Z</dcterms:modified>
</cp:coreProperties>
</file>